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96076FC-8690-4A12-966B-B44A3B0F1440}">
  <a:tblStyle styleId="{096076FC-8690-4A12-966B-B44A3B0F144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None/>
            </a:pPr>
            <a:r>
              <a:rPr b="1" lang="en-IE"/>
              <a:t>Cork Volunteer Centre </a:t>
            </a:r>
            <a:r>
              <a:rPr lang="en-IE"/>
              <a:t>and </a:t>
            </a:r>
            <a:r>
              <a:rPr b="1" lang="en-IE"/>
              <a:t>C103 </a:t>
            </a:r>
            <a:r>
              <a:rPr lang="en-IE"/>
              <a:t>are delighted to announce that we are hosting the inaugural </a:t>
            </a:r>
            <a:endParaRPr/>
          </a:p>
          <a:p>
            <a:pPr indent="0" lvl="0" marL="0" rtl="0" algn="l">
              <a:lnSpc>
                <a:spcPct val="120000"/>
              </a:lnSpc>
              <a:spcBef>
                <a:spcPts val="1000"/>
              </a:spcBef>
              <a:spcAft>
                <a:spcPts val="0"/>
              </a:spcAft>
              <a:buNone/>
            </a:pPr>
            <a:r>
              <a:rPr b="1" lang="en-IE"/>
              <a:t>Cork Volunteers Awards 2019.</a:t>
            </a:r>
            <a:endParaRPr/>
          </a:p>
          <a:p>
            <a:pPr indent="0" lvl="0" marL="0" rtl="0" algn="l">
              <a:spcBef>
                <a:spcPts val="0"/>
              </a:spcBef>
              <a:spcAft>
                <a:spcPts val="0"/>
              </a:spcAft>
              <a:buNone/>
            </a:pPr>
            <a:r>
              <a:t/>
            </a:r>
            <a:endParaRPr/>
          </a:p>
        </p:txBody>
      </p:sp>
      <p:sp>
        <p:nvSpPr>
          <p:cNvPr id="164" name="Google Shape;16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1" Type="http://schemas.openxmlformats.org/officeDocument/2006/relationships/image" Target="../media/image33.png"/><Relationship Id="rId10" Type="http://schemas.openxmlformats.org/officeDocument/2006/relationships/image" Target="../media/image23.png"/><Relationship Id="rId13" Type="http://schemas.openxmlformats.org/officeDocument/2006/relationships/image" Target="../media/image28.png"/><Relationship Id="rId12"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1.png"/><Relationship Id="rId9" Type="http://schemas.openxmlformats.org/officeDocument/2006/relationships/image" Target="../media/image22.png"/><Relationship Id="rId15" Type="http://schemas.openxmlformats.org/officeDocument/2006/relationships/image" Target="../media/image29.png"/><Relationship Id="rId14" Type="http://schemas.openxmlformats.org/officeDocument/2006/relationships/image" Target="../media/image25.png"/><Relationship Id="rId17" Type="http://schemas.openxmlformats.org/officeDocument/2006/relationships/image" Target="../media/image31.png"/><Relationship Id="rId16" Type="http://schemas.openxmlformats.org/officeDocument/2006/relationships/image" Target="../media/image39.png"/><Relationship Id="rId5" Type="http://schemas.openxmlformats.org/officeDocument/2006/relationships/image" Target="../media/image18.jpg"/><Relationship Id="rId6" Type="http://schemas.openxmlformats.org/officeDocument/2006/relationships/image" Target="../media/image38.png"/><Relationship Id="rId7" Type="http://schemas.openxmlformats.org/officeDocument/2006/relationships/image" Target="../media/image17.jpg"/><Relationship Id="rId8" Type="http://schemas.openxmlformats.org/officeDocument/2006/relationships/image" Target="../media/image27.png"/></Relationships>
</file>

<file path=ppt/slides/_rels/slide11.xml.rels><?xml version="1.0" encoding="UTF-8" standalone="yes"?><Relationships xmlns="http://schemas.openxmlformats.org/package/2006/relationships"><Relationship Id="rId11" Type="http://schemas.openxmlformats.org/officeDocument/2006/relationships/image" Target="../media/image26.jpg"/><Relationship Id="rId10"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5.jp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1.png"/><Relationship Id="rId8"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mailto:julie@volunteercork.ie" TargetMode="External"/><Relationship Id="rId4" Type="http://schemas.openxmlformats.org/officeDocument/2006/relationships/image" Target="../media/image36.pn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2.jpg"/><Relationship Id="rId4" Type="http://schemas.openxmlformats.org/officeDocument/2006/relationships/image" Target="../media/image34.png"/><Relationship Id="rId5" Type="http://schemas.openxmlformats.org/officeDocument/2006/relationships/image" Target="../media/image1.png"/><Relationship Id="rId6" Type="http://schemas.openxmlformats.org/officeDocument/2006/relationships/image" Target="../media/image37.jpg"/><Relationship Id="rId7"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9.png"/></Relationships>
</file>

<file path=ppt/slides/_rels/slide7.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10.png"/><Relationship Id="rId13" Type="http://schemas.openxmlformats.org/officeDocument/2006/relationships/image" Target="../media/image4.png"/><Relationship Id="rId12"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1.png"/><Relationship Id="rId14" Type="http://schemas.openxmlformats.org/officeDocument/2006/relationships/image" Target="../media/image21.jpg"/><Relationship Id="rId5" Type="http://schemas.openxmlformats.org/officeDocument/2006/relationships/image" Target="../media/image1.png"/><Relationship Id="rId6" Type="http://schemas.openxmlformats.org/officeDocument/2006/relationships/image" Target="../media/image17.jpg"/><Relationship Id="rId7" Type="http://schemas.openxmlformats.org/officeDocument/2006/relationships/image" Target="../media/image16.png"/><Relationship Id="rId8"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8.jpg"/><Relationship Id="rId5" Type="http://schemas.openxmlformats.org/officeDocument/2006/relationships/image" Target="../media/image1.png"/><Relationship Id="rId6"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8.jpg"/><Relationship Id="rId5" Type="http://schemas.openxmlformats.org/officeDocument/2006/relationships/image" Target="../media/image38.png"/><Relationship Id="rId6"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pic>
        <p:nvPicPr>
          <p:cNvPr descr="A group of people on a stage in front of a crowd&#10;&#10;Description generated with very high confidence" id="88" name="Google Shape;88;p13"/>
          <p:cNvPicPr preferRelativeResize="0"/>
          <p:nvPr/>
        </p:nvPicPr>
        <p:blipFill rotWithShape="1">
          <a:blip r:embed="rId3">
            <a:alphaModFix/>
          </a:blip>
          <a:srcRect b="35380" l="-32" r="110" t="0"/>
          <a:stretch/>
        </p:blipFill>
        <p:spPr>
          <a:xfrm>
            <a:off x="983" y="5176276"/>
            <a:ext cx="12188930" cy="1675767"/>
          </a:xfrm>
          <a:prstGeom prst="rect">
            <a:avLst/>
          </a:prstGeom>
          <a:noFill/>
          <a:ln>
            <a:noFill/>
          </a:ln>
        </p:spPr>
      </p:pic>
      <p:sp>
        <p:nvSpPr>
          <p:cNvPr id="89" name="Google Shape;89;p13"/>
          <p:cNvSpPr txBox="1"/>
          <p:nvPr>
            <p:ph idx="1" type="subTitle"/>
          </p:nvPr>
        </p:nvSpPr>
        <p:spPr>
          <a:xfrm>
            <a:off x="1021402" y="2794643"/>
            <a:ext cx="10265924" cy="2019364"/>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Clr>
                <a:srgbClr val="7F7F7F"/>
              </a:buClr>
              <a:buSzPts val="3100"/>
              <a:buNone/>
            </a:pPr>
            <a:r>
              <a:rPr b="1" lang="en-IE" sz="3100">
                <a:solidFill>
                  <a:srgbClr val="7F7F7F"/>
                </a:solidFill>
              </a:rPr>
              <a:t>CELEBRATING THE CONTRIBUTION OF CORKS VOLUNTEERS</a:t>
            </a:r>
            <a:endParaRPr/>
          </a:p>
          <a:p>
            <a:pPr indent="0" lvl="0" marL="0" rtl="0" algn="ctr">
              <a:lnSpc>
                <a:spcPct val="70000"/>
              </a:lnSpc>
              <a:spcBef>
                <a:spcPts val="1000"/>
              </a:spcBef>
              <a:spcAft>
                <a:spcPts val="0"/>
              </a:spcAft>
              <a:buClr>
                <a:srgbClr val="7F7F7F"/>
              </a:buClr>
              <a:buSzPts val="2170"/>
              <a:buNone/>
            </a:pPr>
            <a:r>
              <a:rPr i="1" lang="en-IE" sz="2170">
                <a:solidFill>
                  <a:srgbClr val="7F7F7F"/>
                </a:solidFill>
              </a:rPr>
              <a:t>giving something back to those who give</a:t>
            </a:r>
            <a:endParaRPr i="1" sz="2170">
              <a:solidFill>
                <a:srgbClr val="7F7F7F"/>
              </a:solidFill>
            </a:endParaRPr>
          </a:p>
          <a:p>
            <a:pPr indent="0" lvl="0" marL="0" rtl="0" algn="ctr">
              <a:lnSpc>
                <a:spcPct val="70000"/>
              </a:lnSpc>
              <a:spcBef>
                <a:spcPts val="1000"/>
              </a:spcBef>
              <a:spcAft>
                <a:spcPts val="0"/>
              </a:spcAft>
              <a:buClr>
                <a:schemeClr val="dk1"/>
              </a:buClr>
              <a:buSzPts val="1860"/>
              <a:buNone/>
            </a:pPr>
            <a:r>
              <a:t/>
            </a:r>
            <a:endParaRPr b="1" sz="1860">
              <a:solidFill>
                <a:srgbClr val="7F7F7F"/>
              </a:solidFill>
            </a:endParaRPr>
          </a:p>
          <a:p>
            <a:pPr indent="0" lvl="0" marL="0" rtl="0" algn="ctr">
              <a:lnSpc>
                <a:spcPct val="70000"/>
              </a:lnSpc>
              <a:spcBef>
                <a:spcPts val="1000"/>
              </a:spcBef>
              <a:spcAft>
                <a:spcPts val="0"/>
              </a:spcAft>
              <a:buClr>
                <a:srgbClr val="3A3838"/>
              </a:buClr>
              <a:buSzPts val="2325"/>
              <a:buNone/>
            </a:pPr>
            <a:r>
              <a:rPr b="1" lang="en-IE" sz="2325">
                <a:solidFill>
                  <a:srgbClr val="3A3838"/>
                </a:solidFill>
              </a:rPr>
              <a:t>Sponsor the Inaugural Cork Volunteer Ceremony Awards</a:t>
            </a:r>
            <a:endParaRPr sz="2325">
              <a:solidFill>
                <a:srgbClr val="3A3838"/>
              </a:solidFill>
            </a:endParaRPr>
          </a:p>
          <a:p>
            <a:pPr indent="0" lvl="0" marL="0" rtl="0" algn="ctr">
              <a:lnSpc>
                <a:spcPct val="70000"/>
              </a:lnSpc>
              <a:spcBef>
                <a:spcPts val="1000"/>
              </a:spcBef>
              <a:spcAft>
                <a:spcPts val="0"/>
              </a:spcAft>
              <a:buClr>
                <a:srgbClr val="0C0C0C"/>
              </a:buClr>
              <a:buSzPts val="2325"/>
              <a:buNone/>
            </a:pPr>
            <a:r>
              <a:rPr b="1" lang="en-IE" sz="2325">
                <a:solidFill>
                  <a:srgbClr val="0C0C0C"/>
                </a:solidFill>
              </a:rPr>
              <a:t>Friday, 11</a:t>
            </a:r>
            <a:r>
              <a:rPr b="1" baseline="30000" lang="en-IE" sz="2325">
                <a:solidFill>
                  <a:srgbClr val="0C0C0C"/>
                </a:solidFill>
              </a:rPr>
              <a:t>th</a:t>
            </a:r>
            <a:r>
              <a:rPr b="1" lang="en-IE" sz="2325">
                <a:solidFill>
                  <a:srgbClr val="0C0C0C"/>
                </a:solidFill>
              </a:rPr>
              <a:t> October | Kingsley Hotel</a:t>
            </a:r>
            <a:endParaRPr b="1" sz="2325">
              <a:solidFill>
                <a:srgbClr val="0C0C0C"/>
              </a:solidFill>
            </a:endParaRPr>
          </a:p>
        </p:txBody>
      </p:sp>
      <p:pic>
        <p:nvPicPr>
          <p:cNvPr id="90" name="Google Shape;90;p13"/>
          <p:cNvPicPr preferRelativeResize="0"/>
          <p:nvPr/>
        </p:nvPicPr>
        <p:blipFill rotWithShape="1">
          <a:blip r:embed="rId4">
            <a:alphaModFix/>
          </a:blip>
          <a:srcRect b="0" l="0" r="0" t="0"/>
          <a:stretch/>
        </p:blipFill>
        <p:spPr>
          <a:xfrm rot="10800000">
            <a:off x="8597900" y="-30885"/>
            <a:ext cx="3594100" cy="1727200"/>
          </a:xfrm>
          <a:prstGeom prst="rect">
            <a:avLst/>
          </a:prstGeom>
          <a:noFill/>
          <a:ln>
            <a:noFill/>
          </a:ln>
        </p:spPr>
      </p:pic>
      <p:pic>
        <p:nvPicPr>
          <p:cNvPr id="91" name="Google Shape;91;p13"/>
          <p:cNvPicPr preferRelativeResize="0"/>
          <p:nvPr/>
        </p:nvPicPr>
        <p:blipFill rotWithShape="1">
          <a:blip r:embed="rId4">
            <a:alphaModFix/>
          </a:blip>
          <a:srcRect b="0" l="0" r="0" t="0"/>
          <a:stretch/>
        </p:blipFill>
        <p:spPr>
          <a:xfrm>
            <a:off x="0" y="5130800"/>
            <a:ext cx="3594100" cy="1727200"/>
          </a:xfrm>
          <a:prstGeom prst="rect">
            <a:avLst/>
          </a:prstGeom>
          <a:noFill/>
          <a:ln>
            <a:noFill/>
          </a:ln>
        </p:spPr>
      </p:pic>
      <p:pic>
        <p:nvPicPr>
          <p:cNvPr id="92" name="Google Shape;92;p13"/>
          <p:cNvPicPr preferRelativeResize="0"/>
          <p:nvPr/>
        </p:nvPicPr>
        <p:blipFill>
          <a:blip r:embed="rId5">
            <a:alphaModFix/>
          </a:blip>
          <a:stretch>
            <a:fillRect/>
          </a:stretch>
        </p:blipFill>
        <p:spPr>
          <a:xfrm>
            <a:off x="4120675" y="57450"/>
            <a:ext cx="3950648" cy="24898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pic>
        <p:nvPicPr>
          <p:cNvPr descr="A close up of a logo&#10;&#10;Description generated with high confidence" id="187" name="Google Shape;187;p22"/>
          <p:cNvPicPr preferRelativeResize="0"/>
          <p:nvPr/>
        </p:nvPicPr>
        <p:blipFill rotWithShape="1">
          <a:blip r:embed="rId3">
            <a:alphaModFix/>
          </a:blip>
          <a:srcRect b="0" l="0" r="0" t="0"/>
          <a:stretch/>
        </p:blipFill>
        <p:spPr>
          <a:xfrm>
            <a:off x="2892005" y="6176603"/>
            <a:ext cx="2209800" cy="485775"/>
          </a:xfrm>
          <a:prstGeom prst="rect">
            <a:avLst/>
          </a:prstGeom>
          <a:noFill/>
          <a:ln>
            <a:noFill/>
          </a:ln>
        </p:spPr>
      </p:pic>
      <p:pic>
        <p:nvPicPr>
          <p:cNvPr id="188" name="Google Shape;188;p22"/>
          <p:cNvPicPr preferRelativeResize="0"/>
          <p:nvPr/>
        </p:nvPicPr>
        <p:blipFill rotWithShape="1">
          <a:blip r:embed="rId4">
            <a:alphaModFix/>
          </a:blip>
          <a:srcRect b="0" l="0" r="0" t="0"/>
          <a:stretch/>
        </p:blipFill>
        <p:spPr>
          <a:xfrm>
            <a:off x="0" y="5130800"/>
            <a:ext cx="3594100" cy="1727200"/>
          </a:xfrm>
          <a:prstGeom prst="rect">
            <a:avLst/>
          </a:prstGeom>
          <a:noFill/>
          <a:ln>
            <a:noFill/>
          </a:ln>
        </p:spPr>
      </p:pic>
      <p:pic>
        <p:nvPicPr>
          <p:cNvPr id="189" name="Google Shape;189;p22"/>
          <p:cNvPicPr preferRelativeResize="0"/>
          <p:nvPr>
            <p:ph idx="1" type="body"/>
          </p:nvPr>
        </p:nvPicPr>
        <p:blipFill rotWithShape="1">
          <a:blip r:embed="rId5">
            <a:alphaModFix/>
          </a:blip>
          <a:srcRect b="0" l="0" r="0" t="0"/>
          <a:stretch/>
        </p:blipFill>
        <p:spPr>
          <a:xfrm>
            <a:off x="3775" y="1080818"/>
            <a:ext cx="2023353" cy="891347"/>
          </a:xfrm>
          <a:prstGeom prst="rect">
            <a:avLst/>
          </a:prstGeom>
          <a:noFill/>
          <a:ln>
            <a:noFill/>
          </a:ln>
        </p:spPr>
      </p:pic>
      <p:pic>
        <p:nvPicPr>
          <p:cNvPr id="190" name="Google Shape;190;p22"/>
          <p:cNvPicPr preferRelativeResize="0"/>
          <p:nvPr/>
        </p:nvPicPr>
        <p:blipFill rotWithShape="1">
          <a:blip r:embed="rId6">
            <a:alphaModFix/>
          </a:blip>
          <a:srcRect b="0" l="0" r="0" t="0"/>
          <a:stretch/>
        </p:blipFill>
        <p:spPr>
          <a:xfrm>
            <a:off x="5098946" y="753067"/>
            <a:ext cx="1709392" cy="1366371"/>
          </a:xfrm>
          <a:prstGeom prst="rect">
            <a:avLst/>
          </a:prstGeom>
          <a:noFill/>
          <a:ln>
            <a:noFill/>
          </a:ln>
        </p:spPr>
      </p:pic>
      <p:pic>
        <p:nvPicPr>
          <p:cNvPr id="191" name="Google Shape;191;p22"/>
          <p:cNvPicPr preferRelativeResize="0"/>
          <p:nvPr/>
        </p:nvPicPr>
        <p:blipFill rotWithShape="1">
          <a:blip r:embed="rId4">
            <a:alphaModFix/>
          </a:blip>
          <a:srcRect b="0" l="0" r="0" t="0"/>
          <a:stretch/>
        </p:blipFill>
        <p:spPr>
          <a:xfrm rot="10800000">
            <a:off x="8641443" y="0"/>
            <a:ext cx="3594100" cy="1727200"/>
          </a:xfrm>
          <a:prstGeom prst="rect">
            <a:avLst/>
          </a:prstGeom>
          <a:noFill/>
          <a:ln>
            <a:noFill/>
          </a:ln>
        </p:spPr>
      </p:pic>
      <p:pic>
        <p:nvPicPr>
          <p:cNvPr id="192" name="Google Shape;192;p22"/>
          <p:cNvPicPr preferRelativeResize="0"/>
          <p:nvPr/>
        </p:nvPicPr>
        <p:blipFill rotWithShape="1">
          <a:blip r:embed="rId7">
            <a:alphaModFix/>
          </a:blip>
          <a:srcRect b="0" l="0" r="0" t="0"/>
          <a:stretch/>
        </p:blipFill>
        <p:spPr>
          <a:xfrm>
            <a:off x="10458874" y="5854458"/>
            <a:ext cx="1490361" cy="852443"/>
          </a:xfrm>
          <a:prstGeom prst="rect">
            <a:avLst/>
          </a:prstGeom>
          <a:noFill/>
          <a:ln>
            <a:noFill/>
          </a:ln>
        </p:spPr>
      </p:pic>
      <p:sp>
        <p:nvSpPr>
          <p:cNvPr id="193" name="Google Shape;193;p22"/>
          <p:cNvSpPr txBox="1"/>
          <p:nvPr/>
        </p:nvSpPr>
        <p:spPr>
          <a:xfrm>
            <a:off x="275950" y="421875"/>
            <a:ext cx="10515600" cy="524951"/>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None/>
            </a:pPr>
            <a:r>
              <a:rPr b="1" lang="en-IE" sz="2800">
                <a:solidFill>
                  <a:schemeClr val="dk1"/>
                </a:solidFill>
                <a:latin typeface="Calibri"/>
                <a:ea typeface="Calibri"/>
                <a:cs typeface="Calibri"/>
                <a:sym typeface="Calibri"/>
              </a:rPr>
              <a:t>Why Cork Independent &amp; C103 are right for your Business…</a:t>
            </a:r>
            <a:endParaRPr b="1" sz="28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1" i="1" sz="28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i="1" sz="28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pic>
        <p:nvPicPr>
          <p:cNvPr descr="A close up of a logo&#10;&#10;Description generated with high confidence" id="194" name="Google Shape;194;p22"/>
          <p:cNvPicPr preferRelativeResize="0"/>
          <p:nvPr/>
        </p:nvPicPr>
        <p:blipFill rotWithShape="1">
          <a:blip r:embed="rId8">
            <a:alphaModFix/>
          </a:blip>
          <a:srcRect b="0" l="0" r="0" t="0"/>
          <a:stretch/>
        </p:blipFill>
        <p:spPr>
          <a:xfrm>
            <a:off x="6615742" y="1820353"/>
            <a:ext cx="2209800" cy="2038350"/>
          </a:xfrm>
          <a:prstGeom prst="rect">
            <a:avLst/>
          </a:prstGeom>
          <a:noFill/>
          <a:ln>
            <a:noFill/>
          </a:ln>
        </p:spPr>
      </p:pic>
      <p:pic>
        <p:nvPicPr>
          <p:cNvPr descr="A close up of a logo&#10;&#10;Description generated with high confidence" id="195" name="Google Shape;195;p22"/>
          <p:cNvPicPr preferRelativeResize="0"/>
          <p:nvPr/>
        </p:nvPicPr>
        <p:blipFill rotWithShape="1">
          <a:blip r:embed="rId9">
            <a:alphaModFix/>
          </a:blip>
          <a:srcRect b="0" l="0" r="0" t="0"/>
          <a:stretch/>
        </p:blipFill>
        <p:spPr>
          <a:xfrm>
            <a:off x="9340521" y="4020270"/>
            <a:ext cx="1533525" cy="2095500"/>
          </a:xfrm>
          <a:prstGeom prst="rect">
            <a:avLst/>
          </a:prstGeom>
          <a:noFill/>
          <a:ln>
            <a:noFill/>
          </a:ln>
        </p:spPr>
      </p:pic>
      <p:pic>
        <p:nvPicPr>
          <p:cNvPr id="196" name="Google Shape;196;p22"/>
          <p:cNvPicPr preferRelativeResize="0"/>
          <p:nvPr/>
        </p:nvPicPr>
        <p:blipFill rotWithShape="1">
          <a:blip r:embed="rId10">
            <a:alphaModFix/>
          </a:blip>
          <a:srcRect b="0" l="0" r="0" t="0"/>
          <a:stretch/>
        </p:blipFill>
        <p:spPr>
          <a:xfrm>
            <a:off x="6726178" y="4053696"/>
            <a:ext cx="2276475" cy="2057400"/>
          </a:xfrm>
          <a:prstGeom prst="rect">
            <a:avLst/>
          </a:prstGeom>
          <a:noFill/>
          <a:ln>
            <a:noFill/>
          </a:ln>
        </p:spPr>
      </p:pic>
      <p:pic>
        <p:nvPicPr>
          <p:cNvPr descr="A close up of a logo&#10;&#10;Description generated with high confidence" id="197" name="Google Shape;197;p22"/>
          <p:cNvPicPr preferRelativeResize="0"/>
          <p:nvPr/>
        </p:nvPicPr>
        <p:blipFill rotWithShape="1">
          <a:blip r:embed="rId11">
            <a:alphaModFix/>
          </a:blip>
          <a:srcRect b="0" l="0" r="0" t="0"/>
          <a:stretch/>
        </p:blipFill>
        <p:spPr>
          <a:xfrm>
            <a:off x="548496" y="2122278"/>
            <a:ext cx="2209800" cy="2038350"/>
          </a:xfrm>
          <a:prstGeom prst="rect">
            <a:avLst/>
          </a:prstGeom>
          <a:noFill/>
          <a:ln>
            <a:noFill/>
          </a:ln>
        </p:spPr>
      </p:pic>
      <p:pic>
        <p:nvPicPr>
          <p:cNvPr descr="A close up of a sign&#10;&#10;Description generated with very high confidence" id="198" name="Google Shape;198;p22"/>
          <p:cNvPicPr preferRelativeResize="0"/>
          <p:nvPr/>
        </p:nvPicPr>
        <p:blipFill rotWithShape="1">
          <a:blip r:embed="rId12">
            <a:alphaModFix/>
          </a:blip>
          <a:srcRect b="0" l="0" r="0" t="0"/>
          <a:stretch/>
        </p:blipFill>
        <p:spPr>
          <a:xfrm>
            <a:off x="3005318" y="1934206"/>
            <a:ext cx="1666875" cy="1666875"/>
          </a:xfrm>
          <a:prstGeom prst="rect">
            <a:avLst/>
          </a:prstGeom>
          <a:noFill/>
          <a:ln>
            <a:noFill/>
          </a:ln>
        </p:spPr>
      </p:pic>
      <p:pic>
        <p:nvPicPr>
          <p:cNvPr id="199" name="Google Shape;199;p22"/>
          <p:cNvPicPr preferRelativeResize="0"/>
          <p:nvPr/>
        </p:nvPicPr>
        <p:blipFill rotWithShape="1">
          <a:blip r:embed="rId13">
            <a:alphaModFix/>
          </a:blip>
          <a:srcRect b="0" l="0" r="0" t="0"/>
          <a:stretch/>
        </p:blipFill>
        <p:spPr>
          <a:xfrm>
            <a:off x="2733855" y="3679705"/>
            <a:ext cx="2209800" cy="476250"/>
          </a:xfrm>
          <a:prstGeom prst="rect">
            <a:avLst/>
          </a:prstGeom>
          <a:noFill/>
          <a:ln>
            <a:noFill/>
          </a:ln>
        </p:spPr>
      </p:pic>
      <p:pic>
        <p:nvPicPr>
          <p:cNvPr id="200" name="Google Shape;200;p22"/>
          <p:cNvPicPr preferRelativeResize="0"/>
          <p:nvPr/>
        </p:nvPicPr>
        <p:blipFill rotWithShape="1">
          <a:blip r:embed="rId14">
            <a:alphaModFix/>
          </a:blip>
          <a:srcRect b="0" l="0" r="0" t="0"/>
          <a:stretch/>
        </p:blipFill>
        <p:spPr>
          <a:xfrm>
            <a:off x="8635041" y="1720578"/>
            <a:ext cx="3131388" cy="2007862"/>
          </a:xfrm>
          <a:prstGeom prst="rect">
            <a:avLst/>
          </a:prstGeom>
          <a:noFill/>
          <a:ln>
            <a:noFill/>
          </a:ln>
        </p:spPr>
      </p:pic>
      <p:pic>
        <p:nvPicPr>
          <p:cNvPr id="201" name="Google Shape;201;p22"/>
          <p:cNvPicPr preferRelativeResize="0"/>
          <p:nvPr/>
        </p:nvPicPr>
        <p:blipFill rotWithShape="1">
          <a:blip r:embed="rId15">
            <a:alphaModFix/>
          </a:blip>
          <a:srcRect b="0" l="0" r="0" t="0"/>
          <a:stretch/>
        </p:blipFill>
        <p:spPr>
          <a:xfrm>
            <a:off x="1220906" y="4477379"/>
            <a:ext cx="864978" cy="864978"/>
          </a:xfrm>
          <a:prstGeom prst="rect">
            <a:avLst/>
          </a:prstGeom>
          <a:noFill/>
          <a:ln>
            <a:noFill/>
          </a:ln>
        </p:spPr>
      </p:pic>
      <p:pic>
        <p:nvPicPr>
          <p:cNvPr descr="A screenshot of a cell phone&#10;&#10;Description generated with high confidence" id="202" name="Google Shape;202;p22"/>
          <p:cNvPicPr preferRelativeResize="0"/>
          <p:nvPr/>
        </p:nvPicPr>
        <p:blipFill rotWithShape="1">
          <a:blip r:embed="rId16">
            <a:alphaModFix/>
          </a:blip>
          <a:srcRect b="0" l="0" r="0" t="0"/>
          <a:stretch/>
        </p:blipFill>
        <p:spPr>
          <a:xfrm>
            <a:off x="548496" y="5376233"/>
            <a:ext cx="2209800" cy="476250"/>
          </a:xfrm>
          <a:prstGeom prst="rect">
            <a:avLst/>
          </a:prstGeom>
          <a:noFill/>
          <a:ln>
            <a:noFill/>
          </a:ln>
        </p:spPr>
      </p:pic>
      <p:pic>
        <p:nvPicPr>
          <p:cNvPr descr="A close up of a map&#10;&#10;Description generated with high confidence" id="203" name="Google Shape;203;p22"/>
          <p:cNvPicPr preferRelativeResize="0"/>
          <p:nvPr/>
        </p:nvPicPr>
        <p:blipFill rotWithShape="1">
          <a:blip r:embed="rId17">
            <a:alphaModFix/>
          </a:blip>
          <a:srcRect b="0" l="0" r="0" t="0"/>
          <a:stretch/>
        </p:blipFill>
        <p:spPr>
          <a:xfrm>
            <a:off x="2740325" y="4316053"/>
            <a:ext cx="2743200" cy="1791478"/>
          </a:xfrm>
          <a:prstGeom prst="rect">
            <a:avLst/>
          </a:prstGeom>
          <a:noFill/>
          <a:ln>
            <a:noFill/>
          </a:ln>
        </p:spPr>
      </p:pic>
      <p:cxnSp>
        <p:nvCxnSpPr>
          <p:cNvPr id="204" name="Google Shape;204;p22"/>
          <p:cNvCxnSpPr/>
          <p:nvPr/>
        </p:nvCxnSpPr>
        <p:spPr>
          <a:xfrm flipH="1">
            <a:off x="5868837" y="2454215"/>
            <a:ext cx="14378" cy="3953772"/>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pic>
        <p:nvPicPr>
          <p:cNvPr descr="A close up of a logo&#10;&#10;Description generated with very high confidence" id="209" name="Google Shape;209;p23"/>
          <p:cNvPicPr preferRelativeResize="0"/>
          <p:nvPr/>
        </p:nvPicPr>
        <p:blipFill rotWithShape="1">
          <a:blip r:embed="rId3">
            <a:alphaModFix/>
          </a:blip>
          <a:srcRect b="0" l="0" r="0" t="0"/>
          <a:stretch/>
        </p:blipFill>
        <p:spPr>
          <a:xfrm>
            <a:off x="3067764" y="5309052"/>
            <a:ext cx="1051890" cy="864060"/>
          </a:xfrm>
          <a:prstGeom prst="rect">
            <a:avLst/>
          </a:prstGeom>
          <a:noFill/>
          <a:ln>
            <a:noFill/>
          </a:ln>
        </p:spPr>
      </p:pic>
      <p:pic>
        <p:nvPicPr>
          <p:cNvPr descr="A close up of a logo&#10;&#10;Description generated with very high confidence" id="210" name="Google Shape;210;p23"/>
          <p:cNvPicPr preferRelativeResize="0"/>
          <p:nvPr/>
        </p:nvPicPr>
        <p:blipFill rotWithShape="1">
          <a:blip r:embed="rId4">
            <a:alphaModFix/>
          </a:blip>
          <a:srcRect b="0" l="0" r="0" t="0"/>
          <a:stretch/>
        </p:blipFill>
        <p:spPr>
          <a:xfrm>
            <a:off x="4545658" y="5171251"/>
            <a:ext cx="1134534" cy="1143942"/>
          </a:xfrm>
          <a:prstGeom prst="rect">
            <a:avLst/>
          </a:prstGeom>
          <a:noFill/>
          <a:ln>
            <a:noFill/>
          </a:ln>
        </p:spPr>
      </p:pic>
      <p:pic>
        <p:nvPicPr>
          <p:cNvPr descr="A picture containing clipart&#10;&#10;Description generated with very high confidence" id="211" name="Google Shape;211;p23"/>
          <p:cNvPicPr preferRelativeResize="0"/>
          <p:nvPr/>
        </p:nvPicPr>
        <p:blipFill rotWithShape="1">
          <a:blip r:embed="rId5">
            <a:alphaModFix/>
          </a:blip>
          <a:srcRect b="0" l="0" r="0" t="0"/>
          <a:stretch/>
        </p:blipFill>
        <p:spPr>
          <a:xfrm>
            <a:off x="6219549" y="5371859"/>
            <a:ext cx="682978" cy="676880"/>
          </a:xfrm>
          <a:prstGeom prst="rect">
            <a:avLst/>
          </a:prstGeom>
          <a:noFill/>
          <a:ln>
            <a:noFill/>
          </a:ln>
        </p:spPr>
      </p:pic>
      <p:pic>
        <p:nvPicPr>
          <p:cNvPr descr="A close up of a logo&#10;&#10;Description generated with very high confidence" id="212" name="Google Shape;212;p23"/>
          <p:cNvPicPr preferRelativeResize="0"/>
          <p:nvPr/>
        </p:nvPicPr>
        <p:blipFill rotWithShape="1">
          <a:blip r:embed="rId6">
            <a:alphaModFix/>
          </a:blip>
          <a:srcRect b="0" l="0" r="0" t="0"/>
          <a:stretch/>
        </p:blipFill>
        <p:spPr>
          <a:xfrm>
            <a:off x="7385673" y="5476500"/>
            <a:ext cx="1633127" cy="467612"/>
          </a:xfrm>
          <a:prstGeom prst="rect">
            <a:avLst/>
          </a:prstGeom>
          <a:noFill/>
          <a:ln>
            <a:noFill/>
          </a:ln>
        </p:spPr>
      </p:pic>
      <p:pic>
        <p:nvPicPr>
          <p:cNvPr id="213" name="Google Shape;213;p23"/>
          <p:cNvPicPr preferRelativeResize="0"/>
          <p:nvPr/>
        </p:nvPicPr>
        <p:blipFill rotWithShape="1">
          <a:blip r:embed="rId7">
            <a:alphaModFix/>
          </a:blip>
          <a:srcRect b="0" l="0" r="0" t="0"/>
          <a:stretch/>
        </p:blipFill>
        <p:spPr>
          <a:xfrm>
            <a:off x="0" y="5130800"/>
            <a:ext cx="3594100" cy="1727200"/>
          </a:xfrm>
          <a:prstGeom prst="rect">
            <a:avLst/>
          </a:prstGeom>
          <a:noFill/>
          <a:ln>
            <a:noFill/>
          </a:ln>
        </p:spPr>
      </p:pic>
      <p:graphicFrame>
        <p:nvGraphicFramePr>
          <p:cNvPr id="214" name="Google Shape;214;p23"/>
          <p:cNvGraphicFramePr/>
          <p:nvPr/>
        </p:nvGraphicFramePr>
        <p:xfrm>
          <a:off x="734719" y="1506684"/>
          <a:ext cx="3000000" cy="3000000"/>
        </p:xfrm>
        <a:graphic>
          <a:graphicData uri="http://schemas.openxmlformats.org/drawingml/2006/table">
            <a:tbl>
              <a:tblPr bandRow="1" firstRow="1">
                <a:noFill/>
                <a:tableStyleId>{096076FC-8690-4A12-966B-B44A3B0F1440}</a:tableStyleId>
              </a:tblPr>
              <a:tblGrid>
                <a:gridCol w="3505200"/>
                <a:gridCol w="3505200"/>
                <a:gridCol w="3505200"/>
              </a:tblGrid>
              <a:tr h="1001225">
                <a:tc>
                  <a:txBody>
                    <a:bodyPr/>
                    <a:lstStyle/>
                    <a:p>
                      <a:pPr indent="0" lvl="0" marL="0" marR="0" rtl="0" algn="l">
                        <a:spcBef>
                          <a:spcPts val="0"/>
                        </a:spcBef>
                        <a:spcAft>
                          <a:spcPts val="0"/>
                        </a:spcAft>
                        <a:buNone/>
                      </a:pPr>
                      <a:r>
                        <a:rPr b="1" lang="en-IE" sz="1400" u="none" cap="none" strike="noStrike">
                          <a:solidFill>
                            <a:schemeClr val="dk1"/>
                          </a:solidFill>
                          <a:latin typeface="Calibri"/>
                          <a:ea typeface="Calibri"/>
                          <a:cs typeface="Calibri"/>
                          <a:sym typeface="Calibri"/>
                        </a:rPr>
                        <a:t>GOLD STAR OPTION </a:t>
                      </a:r>
                      <a:endParaRPr sz="1400">
                        <a:solidFill>
                          <a:schemeClr val="dk1"/>
                        </a:solidFill>
                      </a:endParaRPr>
                    </a:p>
                  </a:txBody>
                  <a:tcPr marT="45725" marB="45725" marR="91450" marL="91450">
                    <a:solidFill>
                      <a:schemeClr val="lt1"/>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b="1" lang="en-IE" sz="1400">
                          <a:solidFill>
                            <a:schemeClr val="dk1"/>
                          </a:solidFill>
                          <a:latin typeface="Calibri"/>
                          <a:ea typeface="Calibri"/>
                          <a:cs typeface="Calibri"/>
                          <a:sym typeface="Calibri"/>
                        </a:rPr>
                        <a:t>SILVER STAR OPTION </a:t>
                      </a:r>
                      <a:endParaRPr b="1"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endParaRPr>
                    </a:p>
                  </a:txBody>
                  <a:tcPr marT="45725" marB="45725" marR="91450" marL="91450">
                    <a:solidFill>
                      <a:schemeClr val="lt1"/>
                    </a:solidFill>
                  </a:tcPr>
                </a:tc>
                <a:tc>
                  <a:txBody>
                    <a:bodyPr/>
                    <a:lstStyle/>
                    <a:p>
                      <a:pPr indent="0" lvl="0" marL="0" marR="0" rtl="0" algn="l">
                        <a:spcBef>
                          <a:spcPts val="0"/>
                        </a:spcBef>
                        <a:spcAft>
                          <a:spcPts val="0"/>
                        </a:spcAft>
                        <a:buNone/>
                      </a:pPr>
                      <a:r>
                        <a:rPr b="1" lang="en-IE" sz="1400">
                          <a:solidFill>
                            <a:schemeClr val="dk1"/>
                          </a:solidFill>
                          <a:latin typeface="Calibri"/>
                          <a:ea typeface="Calibri"/>
                          <a:cs typeface="Calibri"/>
                          <a:sym typeface="Calibri"/>
                        </a:rPr>
                        <a:t>BRONZE STAR OPTION</a:t>
                      </a:r>
                      <a:endParaRPr/>
                    </a:p>
                  </a:txBody>
                  <a:tcPr marT="45725" marB="45725" marR="91450" marL="91450">
                    <a:solidFill>
                      <a:schemeClr val="lt1"/>
                    </a:solidFill>
                  </a:tcPr>
                </a:tc>
              </a:tr>
              <a:tr h="2187550">
                <a:tc>
                  <a:txBody>
                    <a:bodyPr/>
                    <a:lstStyle/>
                    <a:p>
                      <a:pPr indent="0" lvl="0" marL="0" marR="0" rtl="0" algn="l">
                        <a:spcBef>
                          <a:spcPts val="0"/>
                        </a:spcBef>
                        <a:spcAft>
                          <a:spcPts val="0"/>
                        </a:spcAft>
                        <a:buNone/>
                      </a:pPr>
                      <a:r>
                        <a:rPr b="1" lang="en-IE" sz="1400">
                          <a:solidFill>
                            <a:schemeClr val="dk1"/>
                          </a:solidFill>
                          <a:latin typeface="Calibri"/>
                          <a:ea typeface="Calibri"/>
                          <a:cs typeface="Calibri"/>
                          <a:sym typeface="Calibri"/>
                        </a:rPr>
                        <a:t>Headline Sponsor - C103</a:t>
                      </a:r>
                      <a:endParaRPr sz="1800"/>
                    </a:p>
                    <a:p>
                      <a:pPr indent="-285750" lvl="0" marL="285750" marR="0" rtl="0" algn="l">
                        <a:spcBef>
                          <a:spcPts val="0"/>
                        </a:spcBef>
                        <a:spcAft>
                          <a:spcPts val="0"/>
                        </a:spcAft>
                        <a:buClr>
                          <a:schemeClr val="dk1"/>
                        </a:buClr>
                        <a:buSzPts val="1400"/>
                        <a:buFont typeface="Arial"/>
                        <a:buChar char="•"/>
                      </a:pPr>
                      <a:r>
                        <a:rPr b="0" i="0" lang="en-IE" sz="1400" u="none" strike="noStrike">
                          <a:solidFill>
                            <a:schemeClr val="dk1"/>
                          </a:solidFill>
                          <a:latin typeface="Calibri"/>
                          <a:ea typeface="Calibri"/>
                          <a:cs typeface="Calibri"/>
                          <a:sym typeface="Calibri"/>
                        </a:rPr>
                        <a:t> </a:t>
                      </a:r>
                      <a:r>
                        <a:rPr b="1" i="0" lang="en-IE" sz="1400" u="none" strike="noStrike">
                          <a:solidFill>
                            <a:schemeClr val="dk1"/>
                          </a:solidFill>
                          <a:latin typeface="Calibri"/>
                          <a:ea typeface="Calibri"/>
                          <a:cs typeface="Calibri"/>
                          <a:sym typeface="Calibri"/>
                        </a:rPr>
                        <a:t>€1,500 </a:t>
                      </a:r>
                      <a:r>
                        <a:rPr b="0" i="0" lang="en-IE" sz="1400" u="none" strike="noStrike">
                          <a:solidFill>
                            <a:schemeClr val="dk1"/>
                          </a:solidFill>
                          <a:latin typeface="Calibri"/>
                          <a:ea typeface="Calibri"/>
                          <a:cs typeface="Calibri"/>
                          <a:sym typeface="Calibri"/>
                        </a:rPr>
                        <a:t>to sponsor your chosen award </a:t>
                      </a:r>
                      <a:endParaRPr b="0" i="0" sz="1400" u="none" strike="noStrike"/>
                    </a:p>
                    <a:p>
                      <a:pPr indent="-285750" lvl="0" marL="285750" marR="0" rtl="0" algn="l">
                        <a:spcBef>
                          <a:spcPts val="0"/>
                        </a:spcBef>
                        <a:spcAft>
                          <a:spcPts val="0"/>
                        </a:spcAft>
                        <a:buClr>
                          <a:schemeClr val="dk1"/>
                        </a:buClr>
                        <a:buSzPts val="1400"/>
                        <a:buFont typeface="Arial"/>
                        <a:buChar char="•"/>
                      </a:pPr>
                      <a:r>
                        <a:rPr b="0" i="0" lang="en-IE" sz="1400" u="none" strike="noStrike">
                          <a:solidFill>
                            <a:schemeClr val="dk1"/>
                          </a:solidFill>
                          <a:latin typeface="Calibri"/>
                          <a:ea typeface="Calibri"/>
                          <a:cs typeface="Calibri"/>
                          <a:sym typeface="Calibri"/>
                        </a:rPr>
                        <a:t>Provide a trophy with your company logo and the title of the award you sponsor</a:t>
                      </a:r>
                      <a:endParaRPr/>
                    </a:p>
                    <a:p>
                      <a:pPr indent="-285750" lvl="0" marL="285750" marR="0" rtl="0" algn="l">
                        <a:spcBef>
                          <a:spcPts val="0"/>
                        </a:spcBef>
                        <a:spcAft>
                          <a:spcPts val="0"/>
                        </a:spcAft>
                        <a:buClr>
                          <a:schemeClr val="dk1"/>
                        </a:buClr>
                        <a:buSzPts val="1400"/>
                        <a:buFont typeface="Arial"/>
                        <a:buChar char="•"/>
                      </a:pPr>
                      <a:r>
                        <a:rPr b="0" i="0" lang="en-IE" sz="1400" u="none" strike="noStrike">
                          <a:solidFill>
                            <a:schemeClr val="dk1"/>
                          </a:solidFill>
                          <a:latin typeface="Calibri"/>
                          <a:ea typeface="Calibri"/>
                          <a:cs typeface="Calibri"/>
                          <a:sym typeface="Calibri"/>
                        </a:rPr>
                        <a:t>Co-host of the awards ceremony</a:t>
                      </a:r>
                      <a:endParaRPr/>
                    </a:p>
                    <a:p>
                      <a:pPr indent="-285750" lvl="0" marL="285750" marR="0" rtl="0" algn="l">
                        <a:spcBef>
                          <a:spcPts val="0"/>
                        </a:spcBef>
                        <a:spcAft>
                          <a:spcPts val="0"/>
                        </a:spcAft>
                        <a:buClr>
                          <a:schemeClr val="dk1"/>
                        </a:buClr>
                        <a:buSzPts val="1400"/>
                        <a:buFont typeface="Arial"/>
                        <a:buChar char="•"/>
                      </a:pPr>
                      <a:r>
                        <a:rPr b="0" i="0" lang="en-IE" sz="1400" u="none" strike="noStrike">
                          <a:solidFill>
                            <a:schemeClr val="dk1"/>
                          </a:solidFill>
                          <a:latin typeface="Calibri"/>
                          <a:ea typeface="Calibri"/>
                          <a:cs typeface="Calibri"/>
                          <a:sym typeface="Calibri"/>
                        </a:rPr>
                        <a:t>Full table for 10 x people to attend </a:t>
                      </a:r>
                      <a:endParaRPr/>
                    </a:p>
                  </a:txBody>
                  <a:tcPr marT="45725" marB="45725" marR="91450" marL="91450">
                    <a:solidFill>
                      <a:srgbClr val="F2F2F2"/>
                    </a:solidFill>
                  </a:tcPr>
                </a:tc>
                <a:tc>
                  <a:txBody>
                    <a:bodyPr/>
                    <a:lstStyle/>
                    <a:p>
                      <a:pPr indent="-285750" lvl="0" marL="285750" marR="0" rtl="0" algn="l">
                        <a:spcBef>
                          <a:spcPts val="0"/>
                        </a:spcBef>
                        <a:spcAft>
                          <a:spcPts val="0"/>
                        </a:spcAft>
                        <a:buClr>
                          <a:schemeClr val="dk1"/>
                        </a:buClr>
                        <a:buSzPts val="1400"/>
                        <a:buFont typeface="Arial"/>
                        <a:buChar char="•"/>
                      </a:pPr>
                      <a:r>
                        <a:rPr lang="en-IE" sz="1400">
                          <a:solidFill>
                            <a:schemeClr val="dk1"/>
                          </a:solidFill>
                          <a:latin typeface="Calibri"/>
                          <a:ea typeface="Calibri"/>
                          <a:cs typeface="Calibri"/>
                          <a:sym typeface="Calibri"/>
                        </a:rPr>
                        <a:t>Minimum </a:t>
                      </a:r>
                      <a:r>
                        <a:rPr b="1" lang="en-IE" sz="1400">
                          <a:solidFill>
                            <a:schemeClr val="dk1"/>
                          </a:solidFill>
                          <a:latin typeface="Calibri"/>
                          <a:ea typeface="Calibri"/>
                          <a:cs typeface="Calibri"/>
                          <a:sym typeface="Calibri"/>
                        </a:rPr>
                        <a:t>€500 </a:t>
                      </a:r>
                      <a:r>
                        <a:rPr lang="en-IE" sz="1400">
                          <a:solidFill>
                            <a:schemeClr val="dk1"/>
                          </a:solidFill>
                          <a:latin typeface="Calibri"/>
                          <a:ea typeface="Calibri"/>
                          <a:cs typeface="Calibri"/>
                          <a:sym typeface="Calibri"/>
                        </a:rPr>
                        <a:t>to sponsor your chosen award and secure a table on the night</a:t>
                      </a:r>
                      <a:endParaRPr/>
                    </a:p>
                    <a:p>
                      <a:pPr indent="-285750" lvl="0" marL="285750" marR="0" rtl="0" algn="l">
                        <a:spcBef>
                          <a:spcPts val="0"/>
                        </a:spcBef>
                        <a:spcAft>
                          <a:spcPts val="0"/>
                        </a:spcAft>
                        <a:buClr>
                          <a:schemeClr val="dk1"/>
                        </a:buClr>
                        <a:buSzPts val="1400"/>
                        <a:buFont typeface="Arial"/>
                        <a:buChar char="•"/>
                      </a:pPr>
                      <a:r>
                        <a:rPr lang="en-IE" sz="1400">
                          <a:solidFill>
                            <a:schemeClr val="dk1"/>
                          </a:solidFill>
                          <a:latin typeface="Calibri"/>
                          <a:ea typeface="Calibri"/>
                          <a:cs typeface="Calibri"/>
                          <a:sym typeface="Calibri"/>
                        </a:rPr>
                        <a:t>Provide a trophy with your company logo and the title of the award you</a:t>
                      </a:r>
                      <a:r>
                        <a:rPr lang="en-IE" sz="1400">
                          <a:solidFill>
                            <a:schemeClr val="dk1"/>
                          </a:solidFill>
                          <a:latin typeface="Calibri"/>
                          <a:ea typeface="Calibri"/>
                          <a:cs typeface="Calibri"/>
                          <a:sym typeface="Calibri"/>
                        </a:rPr>
                        <a:t> sponsor</a:t>
                      </a:r>
                      <a:endParaRPr sz="1800"/>
                    </a:p>
                    <a:p>
                      <a:pPr indent="-285750" lvl="0" marL="285750" marR="0" rtl="0" algn="l">
                        <a:spcBef>
                          <a:spcPts val="0"/>
                        </a:spcBef>
                        <a:spcAft>
                          <a:spcPts val="0"/>
                        </a:spcAft>
                        <a:buClr>
                          <a:schemeClr val="dk1"/>
                        </a:buClr>
                        <a:buSzPts val="1400"/>
                        <a:buFont typeface="Arial"/>
                        <a:buChar char="•"/>
                      </a:pPr>
                      <a:r>
                        <a:rPr b="0" i="0" lang="en-IE" sz="1400" u="none" strike="noStrike">
                          <a:latin typeface="Calibri"/>
                          <a:ea typeface="Calibri"/>
                          <a:cs typeface="Calibri"/>
                          <a:sym typeface="Calibri"/>
                        </a:rPr>
                        <a:t>2 seats at the table for your organisation for Sponsoring the award</a:t>
                      </a:r>
                      <a:endParaRPr sz="1800"/>
                    </a:p>
                    <a:p>
                      <a:pPr indent="0" lvl="0" marL="0" marR="0" rtl="0" algn="l">
                        <a:spcBef>
                          <a:spcPts val="0"/>
                        </a:spcBef>
                        <a:spcAft>
                          <a:spcPts val="0"/>
                        </a:spcAft>
                        <a:buClr>
                          <a:schemeClr val="dk1"/>
                        </a:buClr>
                        <a:buSzPts val="1400"/>
                        <a:buFont typeface="Calibri"/>
                        <a:buNone/>
                      </a:pPr>
                      <a:r>
                        <a:t/>
                      </a:r>
                      <a:endParaRPr b="0" i="0" sz="1400" u="none" strike="noStrike">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IE" sz="1200" u="none" strike="noStrike">
                          <a:latin typeface="Calibri"/>
                          <a:ea typeface="Calibri"/>
                          <a:cs typeface="Calibri"/>
                          <a:sym typeface="Calibri"/>
                        </a:rPr>
                        <a:t>2 seats on the table will be allocated for the Organisation that the Volunteering winner works for/comes from. </a:t>
                      </a:r>
                      <a:endParaRPr sz="1200"/>
                    </a:p>
                    <a:p>
                      <a:pPr indent="0" lvl="0" marL="0" marR="0" rtl="0" algn="l">
                        <a:spcBef>
                          <a:spcPts val="0"/>
                        </a:spcBef>
                        <a:spcAft>
                          <a:spcPts val="0"/>
                        </a:spcAft>
                        <a:buClr>
                          <a:schemeClr val="dk1"/>
                        </a:buClr>
                        <a:buSzPts val="1200"/>
                        <a:buFont typeface="Calibri"/>
                        <a:buNone/>
                      </a:pPr>
                      <a:r>
                        <a:rPr b="0" i="0" lang="en-IE" sz="1200" u="none" strike="noStrike">
                          <a:latin typeface="Calibri"/>
                          <a:ea typeface="Calibri"/>
                          <a:cs typeface="Calibri"/>
                          <a:sym typeface="Calibri"/>
                        </a:rPr>
                        <a:t>1 seats allocated for the Volunteer plus x5 of their guests</a:t>
                      </a:r>
                      <a:endParaRPr sz="1200"/>
                    </a:p>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a:txBody>
                  <a:tcPr marT="45725" marB="45725" marR="91450" marL="91450">
                    <a:solidFill>
                      <a:srgbClr val="F2F2F2"/>
                    </a:solidFill>
                  </a:tcPr>
                </a:tc>
                <a:tc>
                  <a:txBody>
                    <a:bodyPr/>
                    <a:lstStyle/>
                    <a:p>
                      <a:pPr indent="-285750" lvl="0" marL="285750" marR="0" rtl="0" algn="l">
                        <a:lnSpc>
                          <a:spcPct val="100000"/>
                        </a:lnSpc>
                        <a:spcBef>
                          <a:spcPts val="0"/>
                        </a:spcBef>
                        <a:spcAft>
                          <a:spcPts val="0"/>
                        </a:spcAft>
                        <a:buClr>
                          <a:schemeClr val="dk1"/>
                        </a:buClr>
                        <a:buSzPts val="1400"/>
                        <a:buFont typeface="Arial"/>
                        <a:buChar char="•"/>
                      </a:pPr>
                      <a:r>
                        <a:rPr lang="en-IE" sz="1400">
                          <a:solidFill>
                            <a:schemeClr val="dk1"/>
                          </a:solidFill>
                          <a:latin typeface="Calibri"/>
                          <a:ea typeface="Calibri"/>
                          <a:cs typeface="Calibri"/>
                          <a:sym typeface="Calibri"/>
                        </a:rPr>
                        <a:t>Provide a spot prize for the night (minimum value of </a:t>
                      </a:r>
                      <a:r>
                        <a:rPr b="1" lang="en-IE" sz="1400">
                          <a:solidFill>
                            <a:schemeClr val="dk1"/>
                          </a:solidFill>
                          <a:latin typeface="Calibri"/>
                          <a:ea typeface="Calibri"/>
                          <a:cs typeface="Calibri"/>
                          <a:sym typeface="Calibri"/>
                        </a:rPr>
                        <a:t>€100</a:t>
                      </a:r>
                      <a:r>
                        <a:rPr lang="en-IE" sz="1400">
                          <a:solidFill>
                            <a:schemeClr val="dk1"/>
                          </a:solidFill>
                          <a:latin typeface="Calibri"/>
                          <a:ea typeface="Calibri"/>
                          <a:cs typeface="Calibri"/>
                          <a:sym typeface="Calibri"/>
                        </a:rPr>
                        <a:t>) </a:t>
                      </a:r>
                      <a:endParaRPr/>
                    </a:p>
                    <a:p>
                      <a:pPr indent="-285750" lvl="0" marL="285750" marR="0" rtl="0" algn="l">
                        <a:lnSpc>
                          <a:spcPct val="100000"/>
                        </a:lnSpc>
                        <a:spcBef>
                          <a:spcPts val="0"/>
                        </a:spcBef>
                        <a:spcAft>
                          <a:spcPts val="0"/>
                        </a:spcAft>
                        <a:buClr>
                          <a:schemeClr val="dk1"/>
                        </a:buClr>
                        <a:buSzPts val="1400"/>
                        <a:buFont typeface="Arial"/>
                        <a:buChar char="•"/>
                      </a:pPr>
                      <a:r>
                        <a:rPr lang="en-IE" sz="1400">
                          <a:solidFill>
                            <a:schemeClr val="dk1"/>
                          </a:solidFill>
                          <a:latin typeface="Calibri"/>
                          <a:ea typeface="Calibri"/>
                          <a:cs typeface="Calibri"/>
                          <a:sym typeface="Calibri"/>
                        </a:rPr>
                        <a:t>Your company will be mentioned at the event on the night and across our Media partners channels</a:t>
                      </a:r>
                      <a:endParaRPr/>
                    </a:p>
                    <a:p>
                      <a:pPr indent="0" lvl="0" marL="0" marR="0" rtl="0" algn="l">
                        <a:spcBef>
                          <a:spcPts val="0"/>
                        </a:spcBef>
                        <a:spcAft>
                          <a:spcPts val="0"/>
                        </a:spcAft>
                        <a:buNone/>
                      </a:pPr>
                      <a:r>
                        <a:t/>
                      </a:r>
                      <a:endParaRPr sz="1400"/>
                    </a:p>
                  </a:txBody>
                  <a:tcPr marT="45725" marB="45725" marR="91450" marL="91450">
                    <a:solidFill>
                      <a:srgbClr val="F2F2F2"/>
                    </a:solidFill>
                  </a:tcPr>
                </a:tc>
              </a:tr>
            </a:tbl>
          </a:graphicData>
        </a:graphic>
      </p:graphicFrame>
      <p:pic>
        <p:nvPicPr>
          <p:cNvPr id="215" name="Google Shape;215;p23"/>
          <p:cNvPicPr preferRelativeResize="0"/>
          <p:nvPr/>
        </p:nvPicPr>
        <p:blipFill rotWithShape="1">
          <a:blip r:embed="rId8">
            <a:alphaModFix/>
          </a:blip>
          <a:srcRect b="0" l="0" r="64480" t="0"/>
          <a:stretch/>
        </p:blipFill>
        <p:spPr>
          <a:xfrm>
            <a:off x="9571799" y="1047414"/>
            <a:ext cx="1470497" cy="1516526"/>
          </a:xfrm>
          <a:prstGeom prst="rect">
            <a:avLst/>
          </a:prstGeom>
          <a:noFill/>
          <a:ln>
            <a:noFill/>
          </a:ln>
        </p:spPr>
      </p:pic>
      <p:pic>
        <p:nvPicPr>
          <p:cNvPr id="216" name="Google Shape;216;p23"/>
          <p:cNvPicPr preferRelativeResize="0"/>
          <p:nvPr/>
        </p:nvPicPr>
        <p:blipFill rotWithShape="1">
          <a:blip r:embed="rId8">
            <a:alphaModFix/>
          </a:blip>
          <a:srcRect b="0" l="33984" r="33570" t="0"/>
          <a:stretch/>
        </p:blipFill>
        <p:spPr>
          <a:xfrm>
            <a:off x="6096000" y="1047414"/>
            <a:ext cx="1304561" cy="1472829"/>
          </a:xfrm>
          <a:prstGeom prst="rect">
            <a:avLst/>
          </a:prstGeom>
          <a:noFill/>
          <a:ln>
            <a:noFill/>
          </a:ln>
        </p:spPr>
      </p:pic>
      <p:pic>
        <p:nvPicPr>
          <p:cNvPr id="217" name="Google Shape;217;p23"/>
          <p:cNvPicPr preferRelativeResize="0"/>
          <p:nvPr/>
        </p:nvPicPr>
        <p:blipFill rotWithShape="1">
          <a:blip r:embed="rId8">
            <a:alphaModFix/>
          </a:blip>
          <a:srcRect b="0" l="69681" r="0" t="0"/>
          <a:stretch/>
        </p:blipFill>
        <p:spPr>
          <a:xfrm>
            <a:off x="2700000" y="1084168"/>
            <a:ext cx="1224762" cy="1479772"/>
          </a:xfrm>
          <a:prstGeom prst="rect">
            <a:avLst/>
          </a:prstGeom>
          <a:noFill/>
          <a:ln>
            <a:noFill/>
          </a:ln>
        </p:spPr>
      </p:pic>
      <p:pic>
        <p:nvPicPr>
          <p:cNvPr id="218" name="Google Shape;218;p23"/>
          <p:cNvPicPr preferRelativeResize="0"/>
          <p:nvPr/>
        </p:nvPicPr>
        <p:blipFill rotWithShape="1">
          <a:blip r:embed="rId7">
            <a:alphaModFix/>
          </a:blip>
          <a:srcRect b="0" l="0" r="0" t="0"/>
          <a:stretch/>
        </p:blipFill>
        <p:spPr>
          <a:xfrm rot="10800000">
            <a:off x="8641443" y="0"/>
            <a:ext cx="3594100" cy="1727200"/>
          </a:xfrm>
          <a:prstGeom prst="rect">
            <a:avLst/>
          </a:prstGeom>
          <a:noFill/>
          <a:ln>
            <a:noFill/>
          </a:ln>
        </p:spPr>
      </p:pic>
      <p:sp>
        <p:nvSpPr>
          <p:cNvPr id="219" name="Google Shape;219;p23"/>
          <p:cNvSpPr/>
          <p:nvPr/>
        </p:nvSpPr>
        <p:spPr>
          <a:xfrm>
            <a:off x="3409630" y="6480931"/>
            <a:ext cx="6302816" cy="88056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IE" sz="1400">
                <a:solidFill>
                  <a:srgbClr val="222222"/>
                </a:solidFill>
                <a:latin typeface="Calibri"/>
                <a:ea typeface="Calibri"/>
                <a:cs typeface="Calibri"/>
                <a:sym typeface="Calibri"/>
              </a:rPr>
              <a:t>Tables of 10 people. Individual tickets can be purchased for the night </a:t>
            </a:r>
            <a:r>
              <a:rPr b="1" lang="en-IE" sz="1400">
                <a:solidFill>
                  <a:schemeClr val="dk1"/>
                </a:solidFill>
                <a:latin typeface="Calibri"/>
                <a:ea typeface="Calibri"/>
                <a:cs typeface="Calibri"/>
                <a:sym typeface="Calibri"/>
              </a:rPr>
              <a:t>€50</a:t>
            </a:r>
            <a:r>
              <a:rPr lang="en-IE" sz="1400">
                <a:solidFill>
                  <a:schemeClr val="dk1"/>
                </a:solidFill>
                <a:latin typeface="Calibri"/>
                <a:ea typeface="Calibri"/>
                <a:cs typeface="Calibri"/>
                <a:sym typeface="Calibri"/>
              </a:rPr>
              <a:t> for a seat.</a:t>
            </a:r>
            <a:endParaRPr sz="1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20" name="Google Shape;220;p23"/>
          <p:cNvSpPr txBox="1"/>
          <p:nvPr/>
        </p:nvSpPr>
        <p:spPr>
          <a:xfrm>
            <a:off x="813619" y="603515"/>
            <a:ext cx="10515600" cy="52495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lang="en-IE" sz="2800">
                <a:solidFill>
                  <a:schemeClr val="dk1"/>
                </a:solidFill>
                <a:latin typeface="Calibri"/>
                <a:ea typeface="Calibri"/>
                <a:cs typeface="Calibri"/>
                <a:sym typeface="Calibri"/>
              </a:rPr>
              <a:t>CORPORATE SPONSORSHIP OPTIONS </a:t>
            </a:r>
            <a:endParaRPr/>
          </a:p>
          <a:p>
            <a:pPr indent="-50800" lvl="0" marL="22860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pic>
        <p:nvPicPr>
          <p:cNvPr id="221" name="Google Shape;221;p23"/>
          <p:cNvPicPr preferRelativeResize="0"/>
          <p:nvPr/>
        </p:nvPicPr>
        <p:blipFill>
          <a:blip r:embed="rId9">
            <a:alphaModFix/>
          </a:blip>
          <a:stretch>
            <a:fillRect/>
          </a:stretch>
        </p:blipFill>
        <p:spPr>
          <a:xfrm>
            <a:off x="1305650" y="5603850"/>
            <a:ext cx="1373185" cy="467625"/>
          </a:xfrm>
          <a:prstGeom prst="rect">
            <a:avLst/>
          </a:prstGeom>
          <a:noFill/>
          <a:ln>
            <a:noFill/>
          </a:ln>
        </p:spPr>
      </p:pic>
      <p:pic>
        <p:nvPicPr>
          <p:cNvPr id="222" name="Google Shape;222;p23"/>
          <p:cNvPicPr preferRelativeResize="0"/>
          <p:nvPr/>
        </p:nvPicPr>
        <p:blipFill>
          <a:blip r:embed="rId10">
            <a:alphaModFix/>
          </a:blip>
          <a:stretch>
            <a:fillRect/>
          </a:stretch>
        </p:blipFill>
        <p:spPr>
          <a:xfrm>
            <a:off x="9379025" y="5243575"/>
            <a:ext cx="1134550" cy="869080"/>
          </a:xfrm>
          <a:prstGeom prst="rect">
            <a:avLst/>
          </a:prstGeom>
          <a:noFill/>
          <a:ln>
            <a:noFill/>
          </a:ln>
        </p:spPr>
      </p:pic>
      <p:pic>
        <p:nvPicPr>
          <p:cNvPr id="223" name="Google Shape;223;p23"/>
          <p:cNvPicPr preferRelativeResize="0"/>
          <p:nvPr/>
        </p:nvPicPr>
        <p:blipFill>
          <a:blip r:embed="rId11">
            <a:alphaModFix/>
          </a:blip>
          <a:stretch>
            <a:fillRect/>
          </a:stretch>
        </p:blipFill>
        <p:spPr>
          <a:xfrm>
            <a:off x="10779600" y="5303349"/>
            <a:ext cx="1134549" cy="96707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IE" sz="2800"/>
              <a:t>MORE ABOUT CORKS VOLUNTEERS</a:t>
            </a:r>
            <a:endParaRPr sz="2800"/>
          </a:p>
        </p:txBody>
      </p:sp>
      <p:sp>
        <p:nvSpPr>
          <p:cNvPr id="229" name="Google Shape;229;p24"/>
          <p:cNvSpPr txBox="1"/>
          <p:nvPr>
            <p:ph idx="1" type="body"/>
          </p:nvPr>
        </p:nvSpPr>
        <p:spPr>
          <a:xfrm>
            <a:off x="838200" y="1621343"/>
            <a:ext cx="10515600" cy="263994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000"/>
              <a:buNone/>
            </a:pPr>
            <a:r>
              <a:rPr b="1" lang="en-IE" sz="2000">
                <a:solidFill>
                  <a:schemeClr val="dk2"/>
                </a:solidFill>
              </a:rPr>
              <a:t>Cork Volunteer Centre – The Facts </a:t>
            </a:r>
            <a:endParaRPr sz="2000">
              <a:solidFill>
                <a:schemeClr val="dk2"/>
              </a:solidFill>
            </a:endParaRPr>
          </a:p>
          <a:p>
            <a:pPr indent="-228600" lvl="0" marL="228600" rtl="0" algn="l">
              <a:lnSpc>
                <a:spcPct val="90000"/>
              </a:lnSpc>
              <a:spcBef>
                <a:spcPts val="1000"/>
              </a:spcBef>
              <a:spcAft>
                <a:spcPts val="0"/>
              </a:spcAft>
              <a:buClr>
                <a:schemeClr val="dk2"/>
              </a:buClr>
              <a:buSzPts val="2000"/>
              <a:buChar char="•"/>
            </a:pPr>
            <a:r>
              <a:rPr lang="en-IE" sz="2000">
                <a:solidFill>
                  <a:schemeClr val="dk2"/>
                </a:solidFill>
              </a:rPr>
              <a:t>8,900 volunteers and 398 organisations registered with us</a:t>
            </a:r>
            <a:endParaRPr sz="2000">
              <a:solidFill>
                <a:schemeClr val="dk2"/>
              </a:solidFill>
            </a:endParaRPr>
          </a:p>
          <a:p>
            <a:pPr indent="-228600" lvl="0" marL="228600" rtl="0" algn="l">
              <a:lnSpc>
                <a:spcPct val="90000"/>
              </a:lnSpc>
              <a:spcBef>
                <a:spcPts val="1000"/>
              </a:spcBef>
              <a:spcAft>
                <a:spcPts val="0"/>
              </a:spcAft>
              <a:buClr>
                <a:schemeClr val="dk2"/>
              </a:buClr>
              <a:buSzPts val="2000"/>
              <a:buChar char="•"/>
            </a:pPr>
            <a:r>
              <a:rPr lang="en-IE" sz="2000">
                <a:solidFill>
                  <a:schemeClr val="dk2"/>
                </a:solidFill>
              </a:rPr>
              <a:t>1000 follows on Instagram</a:t>
            </a:r>
            <a:endParaRPr sz="2000">
              <a:solidFill>
                <a:schemeClr val="dk2"/>
              </a:solidFill>
            </a:endParaRPr>
          </a:p>
          <a:p>
            <a:pPr indent="-228600" lvl="0" marL="228600" rtl="0" algn="l">
              <a:lnSpc>
                <a:spcPct val="90000"/>
              </a:lnSpc>
              <a:spcBef>
                <a:spcPts val="1000"/>
              </a:spcBef>
              <a:spcAft>
                <a:spcPts val="0"/>
              </a:spcAft>
              <a:buClr>
                <a:schemeClr val="dk2"/>
              </a:buClr>
              <a:buSzPts val="2000"/>
              <a:buChar char="•"/>
            </a:pPr>
            <a:r>
              <a:rPr lang="en-IE" sz="2000">
                <a:solidFill>
                  <a:schemeClr val="dk2"/>
                </a:solidFill>
              </a:rPr>
              <a:t>2500 followers on Facebook</a:t>
            </a:r>
            <a:endParaRPr sz="2000">
              <a:solidFill>
                <a:schemeClr val="dk2"/>
              </a:solidFill>
            </a:endParaRPr>
          </a:p>
          <a:p>
            <a:pPr indent="-228600" lvl="0" marL="228600" rtl="0" algn="l">
              <a:lnSpc>
                <a:spcPct val="90000"/>
              </a:lnSpc>
              <a:spcBef>
                <a:spcPts val="1000"/>
              </a:spcBef>
              <a:spcAft>
                <a:spcPts val="0"/>
              </a:spcAft>
              <a:buClr>
                <a:schemeClr val="dk2"/>
              </a:buClr>
              <a:buSzPts val="2000"/>
              <a:buChar char="•"/>
            </a:pPr>
            <a:r>
              <a:rPr lang="en-IE" sz="2000">
                <a:solidFill>
                  <a:schemeClr val="dk2"/>
                </a:solidFill>
              </a:rPr>
              <a:t>1200 followers on Twitter </a:t>
            </a:r>
            <a:endParaRPr sz="2000">
              <a:solidFill>
                <a:schemeClr val="dk2"/>
              </a:solidFill>
            </a:endParaRPr>
          </a:p>
          <a:p>
            <a:pPr indent="-228600" lvl="0" marL="228600" rtl="0" algn="l">
              <a:lnSpc>
                <a:spcPct val="90000"/>
              </a:lnSpc>
              <a:spcBef>
                <a:spcPts val="1000"/>
              </a:spcBef>
              <a:spcAft>
                <a:spcPts val="0"/>
              </a:spcAft>
              <a:buClr>
                <a:schemeClr val="dk2"/>
              </a:buClr>
              <a:buSzPts val="2000"/>
              <a:buChar char="•"/>
            </a:pPr>
            <a:r>
              <a:rPr lang="en-IE" sz="2000">
                <a:solidFill>
                  <a:schemeClr val="dk2"/>
                </a:solidFill>
              </a:rPr>
              <a:t>Our website receives 10,000 visits per month </a:t>
            </a:r>
            <a:endParaRPr sz="2000">
              <a:solidFill>
                <a:schemeClr val="dk2"/>
              </a:solidFill>
            </a:endParaRPr>
          </a:p>
          <a:p>
            <a:pPr indent="-228600" lvl="0" marL="228600" rtl="0" algn="l">
              <a:lnSpc>
                <a:spcPct val="90000"/>
              </a:lnSpc>
              <a:spcBef>
                <a:spcPts val="1000"/>
              </a:spcBef>
              <a:spcAft>
                <a:spcPts val="0"/>
              </a:spcAft>
              <a:buClr>
                <a:schemeClr val="dk2"/>
              </a:buClr>
              <a:buSzPts val="2000"/>
              <a:buChar char="•"/>
            </a:pPr>
            <a:r>
              <a:rPr lang="en-IE" sz="2000">
                <a:solidFill>
                  <a:schemeClr val="dk2"/>
                </a:solidFill>
              </a:rPr>
              <a:t>A member of Volunteer Ireland  </a:t>
            </a:r>
            <a:endParaRPr sz="2000">
              <a:solidFill>
                <a:schemeClr val="dk2"/>
              </a:solidFill>
            </a:endParaRPr>
          </a:p>
          <a:p>
            <a:pPr indent="-228600" lvl="0" marL="228600" rtl="0" algn="l">
              <a:lnSpc>
                <a:spcPct val="90000"/>
              </a:lnSpc>
              <a:spcBef>
                <a:spcPts val="1000"/>
              </a:spcBef>
              <a:spcAft>
                <a:spcPts val="0"/>
              </a:spcAft>
              <a:buClr>
                <a:schemeClr val="dk2"/>
              </a:buClr>
              <a:buSzPts val="2000"/>
              <a:buChar char="•"/>
            </a:pPr>
            <a:r>
              <a:rPr lang="en-IE" sz="2000">
                <a:solidFill>
                  <a:schemeClr val="dk2"/>
                </a:solidFill>
              </a:rPr>
              <a:t>Funded by the Department of Rural and Community Development. </a:t>
            </a:r>
            <a:endParaRPr sz="2000">
              <a:solidFill>
                <a:schemeClr val="dk2"/>
              </a:solidFill>
            </a:endParaRPr>
          </a:p>
          <a:p>
            <a:pPr indent="-228600" lvl="0" marL="228600" rtl="0" algn="l">
              <a:lnSpc>
                <a:spcPct val="90000"/>
              </a:lnSpc>
              <a:spcBef>
                <a:spcPts val="1000"/>
              </a:spcBef>
              <a:spcAft>
                <a:spcPts val="0"/>
              </a:spcAft>
              <a:buClr>
                <a:schemeClr val="dk2"/>
              </a:buClr>
              <a:buSzPts val="2000"/>
              <a:buChar char="•"/>
            </a:pPr>
            <a:r>
              <a:rPr lang="en-IE" sz="2000">
                <a:solidFill>
                  <a:schemeClr val="dk2"/>
                </a:solidFill>
              </a:rPr>
              <a:t>A registered charity. </a:t>
            </a:r>
            <a:endParaRPr sz="2000">
              <a:solidFill>
                <a:schemeClr val="dk2"/>
              </a:solidFill>
            </a:endParaRPr>
          </a:p>
          <a:p>
            <a:pPr indent="0" lvl="0" marL="0" rtl="0" algn="l">
              <a:lnSpc>
                <a:spcPct val="90000"/>
              </a:lnSpc>
              <a:spcBef>
                <a:spcPts val="1000"/>
              </a:spcBef>
              <a:spcAft>
                <a:spcPts val="0"/>
              </a:spcAft>
              <a:buNone/>
            </a:pPr>
            <a:r>
              <a:t/>
            </a:r>
            <a:endParaRPr sz="2000">
              <a:solidFill>
                <a:schemeClr val="dk2"/>
              </a:solidFill>
            </a:endParaRPr>
          </a:p>
          <a:p>
            <a:pPr indent="0" lvl="0" marL="0" rtl="0" algn="l">
              <a:lnSpc>
                <a:spcPct val="90000"/>
              </a:lnSpc>
              <a:spcBef>
                <a:spcPts val="1000"/>
              </a:spcBef>
              <a:spcAft>
                <a:spcPts val="0"/>
              </a:spcAft>
              <a:buNone/>
            </a:pPr>
            <a:r>
              <a:rPr b="1" lang="en-IE" sz="2000">
                <a:solidFill>
                  <a:schemeClr val="dk2"/>
                </a:solidFill>
              </a:rPr>
              <a:t>If you are interested in sponsoring an award please contact </a:t>
            </a:r>
            <a:r>
              <a:rPr b="1" lang="en-IE" sz="2000" u="sng">
                <a:solidFill>
                  <a:schemeClr val="hlink"/>
                </a:solidFill>
                <a:hlinkClick r:id="rId3"/>
              </a:rPr>
              <a:t>julie@volunteercork.ie</a:t>
            </a:r>
            <a:r>
              <a:rPr b="1" lang="en-IE" sz="2000">
                <a:solidFill>
                  <a:schemeClr val="dk2"/>
                </a:solidFill>
              </a:rPr>
              <a:t> for more details.</a:t>
            </a:r>
            <a:r>
              <a:rPr lang="en-IE" sz="2000">
                <a:solidFill>
                  <a:schemeClr val="dk2"/>
                </a:solidFill>
              </a:rPr>
              <a:t> </a:t>
            </a:r>
            <a:endParaRPr sz="2000">
              <a:solidFill>
                <a:schemeClr val="dk2"/>
              </a:solidFill>
            </a:endParaRPr>
          </a:p>
          <a:p>
            <a:pPr indent="0" lvl="0" marL="0" rtl="0" algn="l">
              <a:lnSpc>
                <a:spcPct val="90000"/>
              </a:lnSpc>
              <a:spcBef>
                <a:spcPts val="1000"/>
              </a:spcBef>
              <a:spcAft>
                <a:spcPts val="0"/>
              </a:spcAft>
              <a:buClr>
                <a:schemeClr val="dk1"/>
              </a:buClr>
              <a:buSzPts val="2000"/>
              <a:buNone/>
            </a:pPr>
            <a:r>
              <a:t/>
            </a:r>
            <a:endParaRPr sz="2000"/>
          </a:p>
        </p:txBody>
      </p:sp>
      <p:pic>
        <p:nvPicPr>
          <p:cNvPr id="230" name="Google Shape;230;p24"/>
          <p:cNvPicPr preferRelativeResize="0"/>
          <p:nvPr/>
        </p:nvPicPr>
        <p:blipFill rotWithShape="1">
          <a:blip r:embed="rId4">
            <a:alphaModFix/>
          </a:blip>
          <a:srcRect b="0" l="0" r="0" t="11402"/>
          <a:stretch/>
        </p:blipFill>
        <p:spPr>
          <a:xfrm>
            <a:off x="7475566" y="1499611"/>
            <a:ext cx="4713514" cy="1819854"/>
          </a:xfrm>
          <a:prstGeom prst="rect">
            <a:avLst/>
          </a:prstGeom>
          <a:noFill/>
          <a:ln>
            <a:noFill/>
          </a:ln>
        </p:spPr>
      </p:pic>
      <p:pic>
        <p:nvPicPr>
          <p:cNvPr id="231" name="Google Shape;231;p24"/>
          <p:cNvPicPr preferRelativeResize="0"/>
          <p:nvPr/>
        </p:nvPicPr>
        <p:blipFill rotWithShape="1">
          <a:blip r:embed="rId5">
            <a:alphaModFix/>
          </a:blip>
          <a:srcRect b="0" l="0" r="0" t="0"/>
          <a:stretch/>
        </p:blipFill>
        <p:spPr>
          <a:xfrm>
            <a:off x="0" y="5130800"/>
            <a:ext cx="3594100" cy="1727200"/>
          </a:xfrm>
          <a:prstGeom prst="rect">
            <a:avLst/>
          </a:prstGeom>
          <a:noFill/>
          <a:ln>
            <a:noFill/>
          </a:ln>
        </p:spPr>
      </p:pic>
      <p:pic>
        <p:nvPicPr>
          <p:cNvPr id="232" name="Google Shape;232;p24"/>
          <p:cNvPicPr preferRelativeResize="0"/>
          <p:nvPr/>
        </p:nvPicPr>
        <p:blipFill rotWithShape="1">
          <a:blip r:embed="rId5">
            <a:alphaModFix/>
          </a:blip>
          <a:srcRect b="0" l="0" r="0" t="0"/>
          <a:stretch/>
        </p:blipFill>
        <p:spPr>
          <a:xfrm rot="10800000">
            <a:off x="8641443" y="0"/>
            <a:ext cx="3594100" cy="1727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pic>
        <p:nvPicPr>
          <p:cNvPr descr="http://www.volunteercork.ie/wp-content/uploads/2019/04/Dept.-Rural-Community-Development-150x92.jpg" id="237" name="Google Shape;237;p25"/>
          <p:cNvPicPr preferRelativeResize="0"/>
          <p:nvPr/>
        </p:nvPicPr>
        <p:blipFill rotWithShape="1">
          <a:blip r:embed="rId3">
            <a:alphaModFix/>
          </a:blip>
          <a:srcRect b="0" l="0" r="0" t="0"/>
          <a:stretch/>
        </p:blipFill>
        <p:spPr>
          <a:xfrm>
            <a:off x="9683832" y="5264474"/>
            <a:ext cx="2353953" cy="1443758"/>
          </a:xfrm>
          <a:prstGeom prst="rect">
            <a:avLst/>
          </a:prstGeom>
          <a:noFill/>
          <a:ln>
            <a:noFill/>
          </a:ln>
        </p:spPr>
      </p:pic>
      <p:pic>
        <p:nvPicPr>
          <p:cNvPr descr="http://www.volunteercork.ie/wp-content/uploads/2019/04/volunteer-ireland-logo-1-150x93.png" id="238" name="Google Shape;238;p25"/>
          <p:cNvPicPr preferRelativeResize="0"/>
          <p:nvPr/>
        </p:nvPicPr>
        <p:blipFill rotWithShape="1">
          <a:blip r:embed="rId4">
            <a:alphaModFix/>
          </a:blip>
          <a:srcRect b="0" l="0" r="0" t="0"/>
          <a:stretch/>
        </p:blipFill>
        <p:spPr>
          <a:xfrm>
            <a:off x="7197360" y="5459593"/>
            <a:ext cx="1743943" cy="1080670"/>
          </a:xfrm>
          <a:prstGeom prst="rect">
            <a:avLst/>
          </a:prstGeom>
          <a:noFill/>
          <a:ln>
            <a:noFill/>
          </a:ln>
        </p:spPr>
      </p:pic>
      <p:pic>
        <p:nvPicPr>
          <p:cNvPr id="239" name="Google Shape;239;p25"/>
          <p:cNvPicPr preferRelativeResize="0"/>
          <p:nvPr/>
        </p:nvPicPr>
        <p:blipFill rotWithShape="1">
          <a:blip r:embed="rId5">
            <a:alphaModFix/>
          </a:blip>
          <a:srcRect b="0" l="0" r="0" t="0"/>
          <a:stretch/>
        </p:blipFill>
        <p:spPr>
          <a:xfrm rot="10800000">
            <a:off x="8641443" y="0"/>
            <a:ext cx="3594100" cy="1727200"/>
          </a:xfrm>
          <a:prstGeom prst="rect">
            <a:avLst/>
          </a:prstGeom>
          <a:noFill/>
          <a:ln>
            <a:noFill/>
          </a:ln>
        </p:spPr>
      </p:pic>
      <p:pic>
        <p:nvPicPr>
          <p:cNvPr id="240" name="Google Shape;240;p25"/>
          <p:cNvPicPr preferRelativeResize="0"/>
          <p:nvPr/>
        </p:nvPicPr>
        <p:blipFill rotWithShape="1">
          <a:blip r:embed="rId5">
            <a:alphaModFix/>
          </a:blip>
          <a:srcRect b="0" l="0" r="0" t="0"/>
          <a:stretch/>
        </p:blipFill>
        <p:spPr>
          <a:xfrm>
            <a:off x="0" y="5130800"/>
            <a:ext cx="3594100" cy="1727200"/>
          </a:xfrm>
          <a:prstGeom prst="rect">
            <a:avLst/>
          </a:prstGeom>
          <a:noFill/>
          <a:ln>
            <a:noFill/>
          </a:ln>
        </p:spPr>
      </p:pic>
      <p:pic>
        <p:nvPicPr>
          <p:cNvPr id="241" name="Google Shape;241;p25"/>
          <p:cNvPicPr preferRelativeResize="0"/>
          <p:nvPr/>
        </p:nvPicPr>
        <p:blipFill rotWithShape="1">
          <a:blip r:embed="rId6">
            <a:alphaModFix/>
          </a:blip>
          <a:srcRect b="0" l="0" r="0" t="0"/>
          <a:stretch/>
        </p:blipFill>
        <p:spPr>
          <a:xfrm>
            <a:off x="4247650" y="5130800"/>
            <a:ext cx="2016974" cy="1142850"/>
          </a:xfrm>
          <a:prstGeom prst="rect">
            <a:avLst/>
          </a:prstGeom>
          <a:noFill/>
          <a:ln>
            <a:noFill/>
          </a:ln>
        </p:spPr>
      </p:pic>
      <p:sp>
        <p:nvSpPr>
          <p:cNvPr id="242" name="Google Shape;242;p25"/>
          <p:cNvSpPr txBox="1"/>
          <p:nvPr/>
        </p:nvSpPr>
        <p:spPr>
          <a:xfrm>
            <a:off x="597417" y="4081418"/>
            <a:ext cx="10515600" cy="525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lang="en-IE" sz="2800">
                <a:solidFill>
                  <a:schemeClr val="dk1"/>
                </a:solidFill>
                <a:latin typeface="Calibri"/>
                <a:ea typeface="Calibri"/>
                <a:cs typeface="Calibri"/>
                <a:sym typeface="Calibri"/>
              </a:rPr>
              <a:t>THANK YOU!</a:t>
            </a:r>
            <a:endParaRPr/>
          </a:p>
          <a:p>
            <a:pPr indent="-50800" lvl="0" marL="22860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sp>
        <p:nvSpPr>
          <p:cNvPr id="243" name="Google Shape;243;p25"/>
          <p:cNvSpPr txBox="1"/>
          <p:nvPr/>
        </p:nvSpPr>
        <p:spPr>
          <a:xfrm>
            <a:off x="3161026" y="6334275"/>
            <a:ext cx="3891000" cy="261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IE" sz="1100">
                <a:solidFill>
                  <a:schemeClr val="dk1"/>
                </a:solidFill>
                <a:latin typeface="Arial"/>
                <a:ea typeface="Arial"/>
                <a:cs typeface="Arial"/>
                <a:sym typeface="Arial"/>
              </a:rPr>
              <a:t>Cork Volunteers registered Charity Number  |  20078195</a:t>
            </a:r>
            <a:endParaRPr/>
          </a:p>
        </p:txBody>
      </p:sp>
      <p:pic>
        <p:nvPicPr>
          <p:cNvPr id="244" name="Google Shape;244;p25"/>
          <p:cNvPicPr preferRelativeResize="0"/>
          <p:nvPr/>
        </p:nvPicPr>
        <p:blipFill>
          <a:blip r:embed="rId7">
            <a:alphaModFix/>
          </a:blip>
          <a:stretch>
            <a:fillRect/>
          </a:stretch>
        </p:blipFill>
        <p:spPr>
          <a:xfrm>
            <a:off x="3069000" y="376549"/>
            <a:ext cx="5572449" cy="35119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4"/>
          <p:cNvSpPr txBox="1"/>
          <p:nvPr>
            <p:ph idx="1" type="body"/>
          </p:nvPr>
        </p:nvSpPr>
        <p:spPr>
          <a:xfrm>
            <a:off x="449094" y="1011677"/>
            <a:ext cx="4054812" cy="317121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7030A0"/>
              </a:buClr>
              <a:buSzPts val="1600"/>
              <a:buNone/>
            </a:pPr>
            <a:r>
              <a:rPr b="1" lang="en-IE" sz="1600">
                <a:solidFill>
                  <a:srgbClr val="7030A0"/>
                </a:solidFill>
              </a:rPr>
              <a:t>THE PEOPLE BEHIND VOLUNTEER CORK</a:t>
            </a:r>
            <a:endParaRPr/>
          </a:p>
          <a:p>
            <a:pPr indent="0" lvl="0" marL="0" rtl="0" algn="l">
              <a:lnSpc>
                <a:spcPct val="120000"/>
              </a:lnSpc>
              <a:spcBef>
                <a:spcPts val="1000"/>
              </a:spcBef>
              <a:spcAft>
                <a:spcPts val="0"/>
              </a:spcAft>
              <a:buClr>
                <a:schemeClr val="dk1"/>
              </a:buClr>
              <a:buSzPts val="1600"/>
              <a:buNone/>
            </a:pPr>
            <a:r>
              <a:t/>
            </a:r>
            <a:endParaRPr sz="1600">
              <a:solidFill>
                <a:srgbClr val="7F7F7F"/>
              </a:solidFill>
            </a:endParaRPr>
          </a:p>
          <a:p>
            <a:pPr indent="0" lvl="0" marL="0" rtl="0" algn="l">
              <a:lnSpc>
                <a:spcPct val="120000"/>
              </a:lnSpc>
              <a:spcBef>
                <a:spcPts val="1000"/>
              </a:spcBef>
              <a:spcAft>
                <a:spcPts val="0"/>
              </a:spcAft>
              <a:buClr>
                <a:srgbClr val="7F7F7F"/>
              </a:buClr>
              <a:buSzPts val="1600"/>
              <a:buNone/>
            </a:pPr>
            <a:r>
              <a:rPr lang="en-IE" sz="1600">
                <a:solidFill>
                  <a:srgbClr val="7F7F7F"/>
                </a:solidFill>
              </a:rPr>
              <a:t>‘</a:t>
            </a:r>
            <a:r>
              <a:rPr i="1" lang="en-IE" sz="1600">
                <a:solidFill>
                  <a:srgbClr val="7F7F7F"/>
                </a:solidFill>
              </a:rPr>
              <a:t>I volunteer because I think working with people makes me feel good, and I like interacting with people. Volunteering is all about offering yourself, your time, without expecting anything in return. It helps with physical health, mental health and makes you feel good because you are interacting with different kinds of people from different backgrounds.</a:t>
            </a:r>
            <a:endParaRPr sz="1600">
              <a:solidFill>
                <a:srgbClr val="7F7F7F"/>
              </a:solidFill>
            </a:endParaRPr>
          </a:p>
          <a:p>
            <a:pPr indent="0" lvl="0" marL="0" rtl="0" algn="l">
              <a:lnSpc>
                <a:spcPct val="90000"/>
              </a:lnSpc>
              <a:spcBef>
                <a:spcPts val="1000"/>
              </a:spcBef>
              <a:spcAft>
                <a:spcPts val="0"/>
              </a:spcAft>
              <a:buClr>
                <a:srgbClr val="7030A0"/>
              </a:buClr>
              <a:buSzPts val="1600"/>
              <a:buNone/>
            </a:pPr>
            <a:r>
              <a:rPr i="1" lang="en-IE" sz="1600">
                <a:solidFill>
                  <a:srgbClr val="7030A0"/>
                </a:solidFill>
              </a:rPr>
              <a:t>Smiley</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98" name="Google Shape;98;p14"/>
          <p:cNvPicPr preferRelativeResize="0"/>
          <p:nvPr/>
        </p:nvPicPr>
        <p:blipFill rotWithShape="1">
          <a:blip r:embed="rId3">
            <a:alphaModFix/>
          </a:blip>
          <a:srcRect b="0" l="10005" r="29994" t="0"/>
          <a:stretch/>
        </p:blipFill>
        <p:spPr>
          <a:xfrm>
            <a:off x="4880112" y="0"/>
            <a:ext cx="7311887" cy="6858000"/>
          </a:xfrm>
          <a:prstGeom prst="rect">
            <a:avLst/>
          </a:prstGeom>
          <a:noFill/>
          <a:ln>
            <a:noFill/>
          </a:ln>
        </p:spPr>
      </p:pic>
      <p:pic>
        <p:nvPicPr>
          <p:cNvPr id="99" name="Google Shape;99;p14"/>
          <p:cNvPicPr preferRelativeResize="0"/>
          <p:nvPr/>
        </p:nvPicPr>
        <p:blipFill rotWithShape="1">
          <a:blip r:embed="rId4">
            <a:alphaModFix/>
          </a:blip>
          <a:srcRect b="0" l="0" r="0" t="0"/>
          <a:stretch/>
        </p:blipFill>
        <p:spPr>
          <a:xfrm>
            <a:off x="0" y="5130800"/>
            <a:ext cx="3594100" cy="1727200"/>
          </a:xfrm>
          <a:prstGeom prst="rect">
            <a:avLst/>
          </a:prstGeom>
          <a:noFill/>
          <a:ln>
            <a:noFill/>
          </a:ln>
        </p:spPr>
      </p:pic>
      <p:pic>
        <p:nvPicPr>
          <p:cNvPr id="100" name="Google Shape;100;p14"/>
          <p:cNvPicPr preferRelativeResize="0"/>
          <p:nvPr/>
        </p:nvPicPr>
        <p:blipFill rotWithShape="1">
          <a:blip r:embed="rId4">
            <a:alphaModFix/>
          </a:blip>
          <a:srcRect b="0" l="0" r="0" t="0"/>
          <a:stretch/>
        </p:blipFill>
        <p:spPr>
          <a:xfrm rot="10800000">
            <a:off x="8597900" y="0"/>
            <a:ext cx="3594100" cy="1727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5"/>
          <p:cNvSpPr txBox="1"/>
          <p:nvPr/>
        </p:nvSpPr>
        <p:spPr>
          <a:xfrm>
            <a:off x="1690103" y="1679543"/>
            <a:ext cx="8614063" cy="295465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IE" sz="1800" u="none" cap="none" strike="noStrike">
                <a:solidFill>
                  <a:schemeClr val="dk1"/>
                </a:solidFill>
                <a:latin typeface="Calibri"/>
                <a:ea typeface="Calibri"/>
                <a:cs typeface="Calibri"/>
                <a:sym typeface="Calibri"/>
              </a:rPr>
              <a:t>​</a:t>
            </a:r>
            <a:endParaRPr/>
          </a:p>
          <a:p>
            <a:pPr indent="0" lvl="0" marL="0" marR="0" rtl="0" algn="ctr">
              <a:spcBef>
                <a:spcPts val="0"/>
              </a:spcBef>
              <a:spcAft>
                <a:spcPts val="0"/>
              </a:spcAft>
              <a:buNone/>
            </a:pPr>
            <a:r>
              <a:rPr lang="en-IE" sz="2800">
                <a:solidFill>
                  <a:schemeClr val="dk1"/>
                </a:solidFill>
                <a:latin typeface="Calibri"/>
                <a:ea typeface="Calibri"/>
                <a:cs typeface="Calibri"/>
                <a:sym typeface="Calibri"/>
              </a:rPr>
              <a:t>This is a fantastic opportunity for a fun team night, a way for your organisation to </a:t>
            </a:r>
            <a:r>
              <a:rPr b="1" lang="en-IE" sz="2800">
                <a:solidFill>
                  <a:schemeClr val="dk1"/>
                </a:solidFill>
                <a:latin typeface="Calibri"/>
                <a:ea typeface="Calibri"/>
                <a:cs typeface="Calibri"/>
                <a:sym typeface="Calibri"/>
              </a:rPr>
              <a:t>connect with local Cork community groups</a:t>
            </a:r>
            <a:r>
              <a:rPr lang="en-IE" sz="2800">
                <a:solidFill>
                  <a:schemeClr val="dk1"/>
                </a:solidFill>
                <a:latin typeface="Calibri"/>
                <a:ea typeface="Calibri"/>
                <a:cs typeface="Calibri"/>
                <a:sym typeface="Calibri"/>
              </a:rPr>
              <a:t>, learning more about the corporate benefits of Volunteering, while sponsoring an award at our inaugural </a:t>
            </a:r>
            <a:endParaRPr/>
          </a:p>
          <a:p>
            <a:pPr indent="0" lvl="0" marL="0" marR="0" rtl="0" algn="ctr">
              <a:spcBef>
                <a:spcPts val="0"/>
              </a:spcBef>
              <a:spcAft>
                <a:spcPts val="0"/>
              </a:spcAft>
              <a:buNone/>
            </a:pPr>
            <a:r>
              <a:rPr b="1" lang="en-IE" sz="2800">
                <a:solidFill>
                  <a:schemeClr val="dk1"/>
                </a:solidFill>
                <a:latin typeface="Calibri"/>
                <a:ea typeface="Calibri"/>
                <a:cs typeface="Calibri"/>
                <a:sym typeface="Calibri"/>
              </a:rPr>
              <a:t>Cork Volunteer Awards.</a:t>
            </a:r>
            <a:r>
              <a:rPr b="1" lang="en-IE"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descr="A close up of a logo&#10;&#10;Description generated with very high confidence" id="106" name="Google Shape;106;p15"/>
          <p:cNvPicPr preferRelativeResize="0"/>
          <p:nvPr/>
        </p:nvPicPr>
        <p:blipFill rotWithShape="1">
          <a:blip r:embed="rId3">
            <a:alphaModFix/>
          </a:blip>
          <a:srcRect b="0" l="0" r="0" t="0"/>
          <a:stretch/>
        </p:blipFill>
        <p:spPr>
          <a:xfrm>
            <a:off x="0" y="5130800"/>
            <a:ext cx="3594100" cy="1727200"/>
          </a:xfrm>
          <a:prstGeom prst="rect">
            <a:avLst/>
          </a:prstGeom>
          <a:noFill/>
          <a:ln>
            <a:noFill/>
          </a:ln>
        </p:spPr>
      </p:pic>
      <p:pic>
        <p:nvPicPr>
          <p:cNvPr descr="A close up of a logo&#10;&#10;Description generated with very high confidence" id="107" name="Google Shape;107;p15"/>
          <p:cNvPicPr preferRelativeResize="0"/>
          <p:nvPr/>
        </p:nvPicPr>
        <p:blipFill rotWithShape="1">
          <a:blip r:embed="rId3">
            <a:alphaModFix/>
          </a:blip>
          <a:srcRect b="0" l="0" r="0" t="0"/>
          <a:stretch/>
        </p:blipFill>
        <p:spPr>
          <a:xfrm rot="10800000">
            <a:off x="8597900" y="-40457"/>
            <a:ext cx="3594100" cy="1727200"/>
          </a:xfrm>
          <a:prstGeom prst="rect">
            <a:avLst/>
          </a:prstGeom>
          <a:noFill/>
          <a:ln>
            <a:noFill/>
          </a:ln>
        </p:spPr>
      </p:pic>
      <p:pic>
        <p:nvPicPr>
          <p:cNvPr descr="A screenshot of a cell phone&#10;&#10;Description generated with high confidence" id="108" name="Google Shape;108;p15"/>
          <p:cNvPicPr preferRelativeResize="0"/>
          <p:nvPr/>
        </p:nvPicPr>
        <p:blipFill rotWithShape="1">
          <a:blip r:embed="rId4">
            <a:alphaModFix/>
          </a:blip>
          <a:srcRect b="0" l="0" r="0" t="0"/>
          <a:stretch/>
        </p:blipFill>
        <p:spPr>
          <a:xfrm>
            <a:off x="10458874" y="5854458"/>
            <a:ext cx="1490361" cy="8524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6"/>
          <p:cNvSpPr txBox="1"/>
          <p:nvPr>
            <p:ph idx="1" type="body"/>
          </p:nvPr>
        </p:nvSpPr>
        <p:spPr>
          <a:xfrm>
            <a:off x="701975" y="264818"/>
            <a:ext cx="9921048" cy="6199712"/>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3400"/>
              <a:buNone/>
            </a:pPr>
            <a:r>
              <a:t/>
            </a:r>
            <a:endParaRPr sz="3400">
              <a:solidFill>
                <a:srgbClr val="3A3838"/>
              </a:solidFill>
            </a:endParaRPr>
          </a:p>
          <a:p>
            <a:pPr indent="0" lvl="0" marL="0" rtl="0" algn="l">
              <a:lnSpc>
                <a:spcPct val="120000"/>
              </a:lnSpc>
              <a:spcBef>
                <a:spcPts val="1000"/>
              </a:spcBef>
              <a:spcAft>
                <a:spcPts val="0"/>
              </a:spcAft>
              <a:buClr>
                <a:srgbClr val="3A3838"/>
              </a:buClr>
              <a:buSzPts val="2800"/>
              <a:buNone/>
            </a:pPr>
            <a:r>
              <a:rPr b="1" lang="en-IE">
                <a:solidFill>
                  <a:srgbClr val="3A3838"/>
                </a:solidFill>
              </a:rPr>
              <a:t>INAUGURAL CORK VOLUNTEERS AWARDS 2019</a:t>
            </a:r>
            <a:endParaRPr b="1">
              <a:solidFill>
                <a:srgbClr val="3A3838"/>
              </a:solidFill>
            </a:endParaRPr>
          </a:p>
          <a:p>
            <a:pPr indent="0" lvl="0" marL="0" rtl="0" algn="l">
              <a:lnSpc>
                <a:spcPct val="120000"/>
              </a:lnSpc>
              <a:spcBef>
                <a:spcPts val="1000"/>
              </a:spcBef>
              <a:spcAft>
                <a:spcPts val="0"/>
              </a:spcAft>
              <a:buClr>
                <a:srgbClr val="3A3838"/>
              </a:buClr>
              <a:buSzPts val="2400"/>
              <a:buNone/>
            </a:pPr>
            <a:r>
              <a:rPr lang="en-IE" sz="2400">
                <a:solidFill>
                  <a:srgbClr val="3A3838"/>
                </a:solidFill>
              </a:rPr>
              <a:t>The Ceremony will take place </a:t>
            </a:r>
            <a:r>
              <a:rPr b="1" lang="en-IE" sz="2400">
                <a:solidFill>
                  <a:srgbClr val="3A3838"/>
                </a:solidFill>
              </a:rPr>
              <a:t>Friday, 11</a:t>
            </a:r>
            <a:r>
              <a:rPr b="1" baseline="30000" lang="en-IE" sz="2400">
                <a:solidFill>
                  <a:srgbClr val="3A3838"/>
                </a:solidFill>
              </a:rPr>
              <a:t>th</a:t>
            </a:r>
            <a:r>
              <a:rPr b="1" lang="en-IE" sz="2400">
                <a:solidFill>
                  <a:srgbClr val="3A3838"/>
                </a:solidFill>
              </a:rPr>
              <a:t> October, Kingsley Hotel</a:t>
            </a:r>
            <a:r>
              <a:rPr lang="en-IE" sz="2400">
                <a:solidFill>
                  <a:srgbClr val="3A3838"/>
                </a:solidFill>
              </a:rPr>
              <a:t>, beginning with a wine reception at </a:t>
            </a:r>
            <a:r>
              <a:rPr lang="en-IE" sz="2400">
                <a:solidFill>
                  <a:srgbClr val="000000"/>
                </a:solidFill>
              </a:rPr>
              <a:t>7</a:t>
            </a:r>
            <a:r>
              <a:rPr lang="en-IE" sz="2400">
                <a:solidFill>
                  <a:srgbClr val="3A3838"/>
                </a:solidFill>
              </a:rPr>
              <a:t>pm, with the ceremony taking place from </a:t>
            </a:r>
            <a:r>
              <a:rPr lang="en-IE" sz="2400">
                <a:solidFill>
                  <a:srgbClr val="000000"/>
                </a:solidFill>
              </a:rPr>
              <a:t>8</a:t>
            </a:r>
            <a:r>
              <a:rPr lang="en-IE" sz="2400"/>
              <a:t>p</a:t>
            </a:r>
            <a:r>
              <a:rPr lang="en-IE" sz="2400">
                <a:solidFill>
                  <a:srgbClr val="3A3838"/>
                </a:solidFill>
              </a:rPr>
              <a:t>m. This event includes a 3 course sit-down dinner.</a:t>
            </a:r>
            <a:endParaRPr sz="2400">
              <a:solidFill>
                <a:srgbClr val="3A3838"/>
              </a:solidFill>
            </a:endParaRPr>
          </a:p>
          <a:p>
            <a:pPr indent="0" lvl="0" marL="0" rtl="0" algn="l">
              <a:lnSpc>
                <a:spcPct val="120000"/>
              </a:lnSpc>
              <a:spcBef>
                <a:spcPts val="1000"/>
              </a:spcBef>
              <a:spcAft>
                <a:spcPts val="0"/>
              </a:spcAft>
              <a:buClr>
                <a:schemeClr val="dk1"/>
              </a:buClr>
              <a:buSzPts val="2400"/>
              <a:buNone/>
            </a:pPr>
            <a:r>
              <a:t/>
            </a:r>
            <a:endParaRPr sz="2400">
              <a:solidFill>
                <a:srgbClr val="3A3838"/>
              </a:solidFill>
            </a:endParaRPr>
          </a:p>
          <a:p>
            <a:pPr indent="0" lvl="0" marL="0" rtl="0" algn="l">
              <a:lnSpc>
                <a:spcPct val="120000"/>
              </a:lnSpc>
              <a:spcBef>
                <a:spcPts val="1000"/>
              </a:spcBef>
              <a:spcAft>
                <a:spcPts val="0"/>
              </a:spcAft>
              <a:buClr>
                <a:schemeClr val="dk1"/>
              </a:buClr>
              <a:buSzPts val="2400"/>
              <a:buNone/>
            </a:pPr>
            <a:r>
              <a:rPr lang="en-IE" sz="2400"/>
              <a:t>Patricia Messenger, presenter of </a:t>
            </a:r>
            <a:r>
              <a:rPr b="1" lang="en-IE" sz="2400"/>
              <a:t>C103</a:t>
            </a:r>
            <a:r>
              <a:rPr lang="en-IE" sz="2400"/>
              <a:t> hit talk show '</a:t>
            </a:r>
            <a:r>
              <a:rPr i="1" lang="en-IE" sz="2400"/>
              <a:t>Cork Today</a:t>
            </a:r>
            <a:r>
              <a:rPr lang="en-IE" sz="2400"/>
              <a:t>' will be the host on the night </a:t>
            </a:r>
            <a:r>
              <a:rPr lang="en-IE" sz="2400">
                <a:solidFill>
                  <a:srgbClr val="000000"/>
                </a:solidFill>
              </a:rPr>
              <a:t>i</a:t>
            </a:r>
            <a:r>
              <a:rPr lang="en-IE" sz="2400">
                <a:solidFill>
                  <a:srgbClr val="3A3838"/>
                </a:solidFill>
              </a:rPr>
              <a:t>n addition to announcing the winners in the </a:t>
            </a:r>
            <a:r>
              <a:rPr b="1" lang="en-IE" sz="2400">
                <a:solidFill>
                  <a:srgbClr val="3A3838"/>
                </a:solidFill>
              </a:rPr>
              <a:t>11 award categories</a:t>
            </a:r>
            <a:r>
              <a:rPr lang="en-IE" sz="2400"/>
              <a:t>.</a:t>
            </a:r>
            <a:r>
              <a:rPr lang="en-IE" sz="2400">
                <a:solidFill>
                  <a:srgbClr val="3A3838"/>
                </a:solidFill>
              </a:rPr>
              <a:t> </a:t>
            </a:r>
            <a:r>
              <a:rPr lang="en-IE" sz="2400"/>
              <a:t>Simon Murdoch, Host of ‘</a:t>
            </a:r>
            <a:r>
              <a:rPr i="1" lang="en-IE" sz="2400"/>
              <a:t>Cork’s More Music Breakfast</a:t>
            </a:r>
            <a:r>
              <a:rPr lang="en-IE" sz="2400"/>
              <a:t>’ on </a:t>
            </a:r>
            <a:r>
              <a:rPr b="1" lang="en-IE" sz="2400"/>
              <a:t>C103</a:t>
            </a:r>
            <a:r>
              <a:rPr lang="en-IE" sz="2400"/>
              <a:t> will DJ on the night.</a:t>
            </a:r>
            <a:endParaRPr sz="2400">
              <a:solidFill>
                <a:srgbClr val="3B3838"/>
              </a:solidFill>
            </a:endParaRPr>
          </a:p>
          <a:p>
            <a:pPr indent="0" lvl="0" marL="0" rtl="0" algn="l">
              <a:lnSpc>
                <a:spcPct val="90000"/>
              </a:lnSpc>
              <a:spcBef>
                <a:spcPts val="1000"/>
              </a:spcBef>
              <a:spcAft>
                <a:spcPts val="0"/>
              </a:spcAft>
              <a:buClr>
                <a:schemeClr val="dk1"/>
              </a:buClr>
              <a:buSzPts val="3400"/>
              <a:buNone/>
            </a:pPr>
            <a:r>
              <a:t/>
            </a:r>
            <a:endParaRPr sz="3400">
              <a:solidFill>
                <a:srgbClr val="3A3838"/>
              </a:solidFill>
            </a:endParaRPr>
          </a:p>
          <a:p>
            <a:pPr indent="0" lvl="0" marL="0" rtl="0" algn="l">
              <a:lnSpc>
                <a:spcPct val="90000"/>
              </a:lnSpc>
              <a:spcBef>
                <a:spcPts val="1000"/>
              </a:spcBef>
              <a:spcAft>
                <a:spcPts val="0"/>
              </a:spcAft>
              <a:buClr>
                <a:schemeClr val="dk1"/>
              </a:buClr>
              <a:buSzPts val="2800"/>
              <a:buNone/>
            </a:pPr>
            <a:r>
              <a:t/>
            </a:r>
            <a:endParaRPr>
              <a:solidFill>
                <a:srgbClr val="3A3838"/>
              </a:solidFill>
            </a:endParaRPr>
          </a:p>
          <a:p>
            <a:pPr indent="-50800" lvl="0" marL="228600" rtl="0" algn="l">
              <a:lnSpc>
                <a:spcPct val="90000"/>
              </a:lnSpc>
              <a:spcBef>
                <a:spcPts val="1000"/>
              </a:spcBef>
              <a:spcAft>
                <a:spcPts val="0"/>
              </a:spcAft>
              <a:buClr>
                <a:schemeClr val="dk1"/>
              </a:buClr>
              <a:buSzPts val="2800"/>
              <a:buNone/>
            </a:pPr>
            <a:r>
              <a:t/>
            </a:r>
            <a:endParaRPr>
              <a:solidFill>
                <a:srgbClr val="3A3838"/>
              </a:solidFill>
            </a:endParaRPr>
          </a:p>
          <a:p>
            <a:pPr indent="0" lvl="0" marL="0" rtl="0" algn="l">
              <a:lnSpc>
                <a:spcPct val="90000"/>
              </a:lnSpc>
              <a:spcBef>
                <a:spcPts val="1000"/>
              </a:spcBef>
              <a:spcAft>
                <a:spcPts val="0"/>
              </a:spcAft>
              <a:buClr>
                <a:schemeClr val="dk1"/>
              </a:buClr>
              <a:buSzPts val="2800"/>
              <a:buNone/>
            </a:pPr>
            <a:r>
              <a:t/>
            </a:r>
            <a:endParaRPr>
              <a:solidFill>
                <a:srgbClr val="3A3838"/>
              </a:solidFill>
            </a:endParaRPr>
          </a:p>
          <a:p>
            <a:pPr indent="-50800" lvl="0" marL="228600" rtl="0" algn="l">
              <a:lnSpc>
                <a:spcPct val="90000"/>
              </a:lnSpc>
              <a:spcBef>
                <a:spcPts val="1000"/>
              </a:spcBef>
              <a:spcAft>
                <a:spcPts val="0"/>
              </a:spcAft>
              <a:buClr>
                <a:schemeClr val="dk1"/>
              </a:buClr>
              <a:buSzPts val="2800"/>
              <a:buNone/>
            </a:pPr>
            <a:r>
              <a:t/>
            </a:r>
            <a:endParaRPr>
              <a:solidFill>
                <a:srgbClr val="3A3838"/>
              </a:solidFill>
            </a:endParaRPr>
          </a:p>
          <a:p>
            <a:pPr indent="-50800" lvl="0" marL="228600" rtl="0" algn="l">
              <a:lnSpc>
                <a:spcPct val="90000"/>
              </a:lnSpc>
              <a:spcBef>
                <a:spcPts val="1000"/>
              </a:spcBef>
              <a:spcAft>
                <a:spcPts val="0"/>
              </a:spcAft>
              <a:buClr>
                <a:schemeClr val="dk1"/>
              </a:buClr>
              <a:buSzPts val="2800"/>
              <a:buNone/>
            </a:pPr>
            <a:r>
              <a:t/>
            </a:r>
            <a:endParaRPr>
              <a:solidFill>
                <a:srgbClr val="3A3838"/>
              </a:solidFill>
            </a:endParaRPr>
          </a:p>
        </p:txBody>
      </p:sp>
      <p:pic>
        <p:nvPicPr>
          <p:cNvPr id="114" name="Google Shape;114;p16"/>
          <p:cNvPicPr preferRelativeResize="0"/>
          <p:nvPr/>
        </p:nvPicPr>
        <p:blipFill rotWithShape="1">
          <a:blip r:embed="rId3">
            <a:alphaModFix/>
          </a:blip>
          <a:srcRect b="0" l="0" r="0" t="0"/>
          <a:stretch/>
        </p:blipFill>
        <p:spPr>
          <a:xfrm>
            <a:off x="0" y="5130800"/>
            <a:ext cx="3594100" cy="1727200"/>
          </a:xfrm>
          <a:prstGeom prst="rect">
            <a:avLst/>
          </a:prstGeom>
          <a:noFill/>
          <a:ln>
            <a:noFill/>
          </a:ln>
        </p:spPr>
      </p:pic>
      <p:pic>
        <p:nvPicPr>
          <p:cNvPr id="115" name="Google Shape;115;p16"/>
          <p:cNvPicPr preferRelativeResize="0"/>
          <p:nvPr/>
        </p:nvPicPr>
        <p:blipFill rotWithShape="1">
          <a:blip r:embed="rId3">
            <a:alphaModFix/>
          </a:blip>
          <a:srcRect b="0" l="0" r="0" t="0"/>
          <a:stretch/>
        </p:blipFill>
        <p:spPr>
          <a:xfrm rot="10800000">
            <a:off x="8597900" y="-40457"/>
            <a:ext cx="3594100" cy="1727200"/>
          </a:xfrm>
          <a:prstGeom prst="rect">
            <a:avLst/>
          </a:prstGeom>
          <a:noFill/>
          <a:ln>
            <a:noFill/>
          </a:ln>
        </p:spPr>
      </p:pic>
      <p:pic>
        <p:nvPicPr>
          <p:cNvPr id="116" name="Google Shape;116;p16"/>
          <p:cNvPicPr preferRelativeResize="0"/>
          <p:nvPr/>
        </p:nvPicPr>
        <p:blipFill rotWithShape="1">
          <a:blip r:embed="rId4">
            <a:alphaModFix/>
          </a:blip>
          <a:srcRect b="0" l="0" r="0" t="0"/>
          <a:stretch/>
        </p:blipFill>
        <p:spPr>
          <a:xfrm>
            <a:off x="10458874" y="5854458"/>
            <a:ext cx="1490361" cy="85244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id="121" name="Google Shape;121;p17"/>
          <p:cNvPicPr preferRelativeResize="0"/>
          <p:nvPr/>
        </p:nvPicPr>
        <p:blipFill rotWithShape="1">
          <a:blip r:embed="rId3">
            <a:alphaModFix/>
          </a:blip>
          <a:srcRect b="0" l="0" r="0" t="0"/>
          <a:stretch/>
        </p:blipFill>
        <p:spPr>
          <a:xfrm>
            <a:off x="0" y="5130800"/>
            <a:ext cx="3594100" cy="1727200"/>
          </a:xfrm>
          <a:prstGeom prst="rect">
            <a:avLst/>
          </a:prstGeom>
          <a:noFill/>
          <a:ln>
            <a:noFill/>
          </a:ln>
        </p:spPr>
      </p:pic>
      <p:pic>
        <p:nvPicPr>
          <p:cNvPr id="122" name="Google Shape;122;p17"/>
          <p:cNvPicPr preferRelativeResize="0"/>
          <p:nvPr/>
        </p:nvPicPr>
        <p:blipFill rotWithShape="1">
          <a:blip r:embed="rId3">
            <a:alphaModFix/>
          </a:blip>
          <a:srcRect b="0" l="0" r="0" t="0"/>
          <a:stretch/>
        </p:blipFill>
        <p:spPr>
          <a:xfrm rot="10800000">
            <a:off x="8597900" y="-40457"/>
            <a:ext cx="3594100" cy="1727200"/>
          </a:xfrm>
          <a:prstGeom prst="rect">
            <a:avLst/>
          </a:prstGeom>
          <a:noFill/>
          <a:ln>
            <a:noFill/>
          </a:ln>
        </p:spPr>
      </p:pic>
      <p:pic>
        <p:nvPicPr>
          <p:cNvPr id="123" name="Google Shape;123;p17"/>
          <p:cNvPicPr preferRelativeResize="0"/>
          <p:nvPr/>
        </p:nvPicPr>
        <p:blipFill rotWithShape="1">
          <a:blip r:embed="rId4">
            <a:alphaModFix/>
          </a:blip>
          <a:srcRect b="0" l="0" r="0" t="0"/>
          <a:stretch/>
        </p:blipFill>
        <p:spPr>
          <a:xfrm>
            <a:off x="10458874" y="5854458"/>
            <a:ext cx="1490361" cy="852443"/>
          </a:xfrm>
          <a:prstGeom prst="rect">
            <a:avLst/>
          </a:prstGeom>
          <a:noFill/>
          <a:ln>
            <a:noFill/>
          </a:ln>
        </p:spPr>
      </p:pic>
      <p:sp>
        <p:nvSpPr>
          <p:cNvPr id="124" name="Google Shape;124;p17"/>
          <p:cNvSpPr txBox="1"/>
          <p:nvPr>
            <p:ph idx="1" type="body"/>
          </p:nvPr>
        </p:nvSpPr>
        <p:spPr>
          <a:xfrm>
            <a:off x="813619" y="1194722"/>
            <a:ext cx="10515600" cy="52495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IE"/>
              <a:t>CORPORATE BENEFITS OF VOLUNTEERING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25" name="Google Shape;125;p17"/>
          <p:cNvSpPr/>
          <p:nvPr/>
        </p:nvSpPr>
        <p:spPr>
          <a:xfrm>
            <a:off x="914707" y="2156031"/>
            <a:ext cx="1605934" cy="1630514"/>
          </a:xfrm>
          <a:prstGeom prst="ellipse">
            <a:avLst/>
          </a:prstGeom>
          <a:solidFill>
            <a:srgbClr val="7030A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IE" sz="1600">
                <a:solidFill>
                  <a:schemeClr val="lt1"/>
                </a:solidFill>
                <a:latin typeface="Calibri"/>
                <a:ea typeface="Calibri"/>
                <a:cs typeface="Calibri"/>
                <a:sym typeface="Calibri"/>
              </a:rPr>
              <a:t>Help Employees to Build Their Skills</a:t>
            </a:r>
            <a:endParaRPr sz="1600">
              <a:solidFill>
                <a:schemeClr val="lt1"/>
              </a:solidFill>
              <a:latin typeface="Calibri"/>
              <a:ea typeface="Calibri"/>
              <a:cs typeface="Calibri"/>
              <a:sym typeface="Calibri"/>
            </a:endParaRPr>
          </a:p>
        </p:txBody>
      </p:sp>
      <p:sp>
        <p:nvSpPr>
          <p:cNvPr id="126" name="Google Shape;126;p17"/>
          <p:cNvSpPr/>
          <p:nvPr/>
        </p:nvSpPr>
        <p:spPr>
          <a:xfrm>
            <a:off x="2414126" y="3786547"/>
            <a:ext cx="1605934" cy="1630514"/>
          </a:xfrm>
          <a:prstGeom prst="ellipse">
            <a:avLst/>
          </a:prstGeom>
          <a:solidFill>
            <a:srgbClr val="0070C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IE" sz="1800">
                <a:solidFill>
                  <a:schemeClr val="lt1"/>
                </a:solidFill>
                <a:latin typeface="Calibri"/>
                <a:ea typeface="Calibri"/>
                <a:cs typeface="Calibri"/>
                <a:sym typeface="Calibri"/>
              </a:rPr>
              <a:t>Boost Employee Goodwill &amp; Morale</a:t>
            </a:r>
            <a:endParaRPr sz="1800">
              <a:solidFill>
                <a:schemeClr val="lt1"/>
              </a:solidFill>
              <a:latin typeface="Calibri"/>
              <a:ea typeface="Calibri"/>
              <a:cs typeface="Calibri"/>
              <a:sym typeface="Calibri"/>
            </a:endParaRPr>
          </a:p>
        </p:txBody>
      </p:sp>
      <p:sp>
        <p:nvSpPr>
          <p:cNvPr id="127" name="Google Shape;127;p17"/>
          <p:cNvSpPr/>
          <p:nvPr/>
        </p:nvSpPr>
        <p:spPr>
          <a:xfrm>
            <a:off x="3897159" y="2156030"/>
            <a:ext cx="1605934" cy="1630514"/>
          </a:xfrm>
          <a:prstGeom prst="ellipse">
            <a:avLst/>
          </a:prstGeom>
          <a:solidFill>
            <a:srgbClr val="00B0F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IE" sz="1600">
                <a:solidFill>
                  <a:schemeClr val="lt1"/>
                </a:solidFill>
                <a:latin typeface="Calibri"/>
                <a:ea typeface="Calibri"/>
                <a:cs typeface="Calibri"/>
                <a:sym typeface="Calibri"/>
              </a:rPr>
              <a:t>Boost Employee </a:t>
            </a:r>
            <a:r>
              <a:rPr lang="en-IE" sz="1300">
                <a:solidFill>
                  <a:schemeClr val="lt1"/>
                </a:solidFill>
                <a:latin typeface="Calibri"/>
                <a:ea typeface="Calibri"/>
                <a:cs typeface="Calibri"/>
                <a:sym typeface="Calibri"/>
              </a:rPr>
              <a:t>Engagement</a:t>
            </a:r>
            <a:r>
              <a:rPr lang="en-IE" sz="1600">
                <a:solidFill>
                  <a:schemeClr val="lt1"/>
                </a:solidFill>
                <a:latin typeface="Calibri"/>
                <a:ea typeface="Calibri"/>
                <a:cs typeface="Calibri"/>
                <a:sym typeface="Calibri"/>
              </a:rPr>
              <a:t> &amp; Job </a:t>
            </a:r>
            <a:r>
              <a:rPr lang="en-IE" sz="1400">
                <a:solidFill>
                  <a:schemeClr val="lt1"/>
                </a:solidFill>
                <a:latin typeface="Calibri"/>
                <a:ea typeface="Calibri"/>
                <a:cs typeface="Calibri"/>
                <a:sym typeface="Calibri"/>
              </a:rPr>
              <a:t>Performance</a:t>
            </a:r>
            <a:endParaRPr/>
          </a:p>
        </p:txBody>
      </p:sp>
      <p:sp>
        <p:nvSpPr>
          <p:cNvPr id="128" name="Google Shape;128;p17"/>
          <p:cNvSpPr/>
          <p:nvPr/>
        </p:nvSpPr>
        <p:spPr>
          <a:xfrm>
            <a:off x="9976771" y="2156030"/>
            <a:ext cx="1605934" cy="1630514"/>
          </a:xfrm>
          <a:prstGeom prst="ellipse">
            <a:avLst/>
          </a:prstGeom>
          <a:solidFill>
            <a:srgbClr val="7030A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IE" sz="1600">
                <a:solidFill>
                  <a:schemeClr val="lt1"/>
                </a:solidFill>
                <a:latin typeface="Calibri"/>
                <a:ea typeface="Calibri"/>
                <a:cs typeface="Calibri"/>
                <a:sym typeface="Calibri"/>
              </a:rPr>
              <a:t>Improve Employee Retention</a:t>
            </a:r>
            <a:endParaRPr sz="1800">
              <a:solidFill>
                <a:schemeClr val="lt1"/>
              </a:solidFill>
              <a:latin typeface="Calibri"/>
              <a:ea typeface="Calibri"/>
              <a:cs typeface="Calibri"/>
              <a:sym typeface="Calibri"/>
            </a:endParaRPr>
          </a:p>
        </p:txBody>
      </p:sp>
      <p:sp>
        <p:nvSpPr>
          <p:cNvPr id="129" name="Google Shape;129;p17"/>
          <p:cNvSpPr/>
          <p:nvPr/>
        </p:nvSpPr>
        <p:spPr>
          <a:xfrm>
            <a:off x="8518319" y="3786545"/>
            <a:ext cx="1605934" cy="1630514"/>
          </a:xfrm>
          <a:prstGeom prst="ellipse">
            <a:avLst/>
          </a:prstGeom>
          <a:solidFill>
            <a:srgbClr val="00B0F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IE" sz="1800">
                <a:solidFill>
                  <a:schemeClr val="lt1"/>
                </a:solidFill>
                <a:latin typeface="Calibri"/>
                <a:ea typeface="Calibri"/>
                <a:cs typeface="Calibri"/>
                <a:sym typeface="Calibri"/>
              </a:rPr>
              <a:t>Improve Corporate Visibility</a:t>
            </a:r>
            <a:endParaRPr sz="1800">
              <a:solidFill>
                <a:schemeClr val="lt1"/>
              </a:solidFill>
              <a:latin typeface="Calibri"/>
              <a:ea typeface="Calibri"/>
              <a:cs typeface="Calibri"/>
              <a:sym typeface="Calibri"/>
            </a:endParaRPr>
          </a:p>
        </p:txBody>
      </p:sp>
      <p:sp>
        <p:nvSpPr>
          <p:cNvPr id="130" name="Google Shape;130;p17"/>
          <p:cNvSpPr/>
          <p:nvPr/>
        </p:nvSpPr>
        <p:spPr>
          <a:xfrm>
            <a:off x="5462125" y="3786545"/>
            <a:ext cx="1605934" cy="1630514"/>
          </a:xfrm>
          <a:prstGeom prst="ellipse">
            <a:avLst/>
          </a:prstGeom>
          <a:solidFill>
            <a:srgbClr val="7030A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IE" sz="1800">
                <a:solidFill>
                  <a:schemeClr val="lt1"/>
                </a:solidFill>
                <a:latin typeface="Calibri"/>
                <a:ea typeface="Calibri"/>
                <a:cs typeface="Calibri"/>
                <a:sym typeface="Calibri"/>
              </a:rPr>
              <a:t>Boost Employer </a:t>
            </a:r>
            <a:r>
              <a:rPr lang="en-IE" sz="1600">
                <a:solidFill>
                  <a:schemeClr val="lt1"/>
                </a:solidFill>
                <a:latin typeface="Calibri"/>
                <a:ea typeface="Calibri"/>
                <a:cs typeface="Calibri"/>
                <a:sym typeface="Calibri"/>
              </a:rPr>
              <a:t>Reputation</a:t>
            </a:r>
            <a:endParaRPr/>
          </a:p>
        </p:txBody>
      </p:sp>
      <p:sp>
        <p:nvSpPr>
          <p:cNvPr id="131" name="Google Shape;131;p17"/>
          <p:cNvSpPr/>
          <p:nvPr/>
        </p:nvSpPr>
        <p:spPr>
          <a:xfrm>
            <a:off x="7010705" y="2156028"/>
            <a:ext cx="1605934" cy="1630514"/>
          </a:xfrm>
          <a:prstGeom prst="ellipse">
            <a:avLst/>
          </a:prstGeom>
          <a:solidFill>
            <a:srgbClr val="0070C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IE" sz="1800">
                <a:solidFill>
                  <a:schemeClr val="lt1"/>
                </a:solidFill>
                <a:latin typeface="Calibri"/>
                <a:ea typeface="Calibri"/>
                <a:cs typeface="Calibri"/>
                <a:sym typeface="Calibri"/>
              </a:rPr>
              <a:t>Build Team Players</a:t>
            </a:r>
            <a:endParaRPr sz="1800">
              <a:solidFill>
                <a:schemeClr val="lt1"/>
              </a:solidFill>
              <a:latin typeface="Calibri"/>
              <a:ea typeface="Calibri"/>
              <a:cs typeface="Calibri"/>
              <a:sym typeface="Calibri"/>
            </a:endParaRPr>
          </a:p>
        </p:txBody>
      </p:sp>
      <p:sp>
        <p:nvSpPr>
          <p:cNvPr id="132" name="Google Shape;132;p17"/>
          <p:cNvSpPr txBox="1"/>
          <p:nvPr/>
        </p:nvSpPr>
        <p:spPr>
          <a:xfrm>
            <a:off x="-3277" y="6649883"/>
            <a:ext cx="3791974" cy="18466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IE" sz="600">
                <a:solidFill>
                  <a:schemeClr val="dk1"/>
                </a:solidFill>
                <a:latin typeface="Calibri"/>
                <a:ea typeface="Calibri"/>
                <a:cs typeface="Calibri"/>
                <a:sym typeface="Calibri"/>
              </a:rPr>
              <a:t>Source: https://blog.optimy.com/5-key-benefits-corporate-volunteering-programs/</a:t>
            </a:r>
            <a:endParaRPr sz="6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pic>
        <p:nvPicPr>
          <p:cNvPr id="137" name="Google Shape;137;p18"/>
          <p:cNvPicPr preferRelativeResize="0"/>
          <p:nvPr/>
        </p:nvPicPr>
        <p:blipFill rotWithShape="1">
          <a:blip r:embed="rId3">
            <a:alphaModFix/>
          </a:blip>
          <a:srcRect b="0" l="0" r="0" t="0"/>
          <a:stretch/>
        </p:blipFill>
        <p:spPr>
          <a:xfrm>
            <a:off x="0" y="5130800"/>
            <a:ext cx="3594100" cy="1727200"/>
          </a:xfrm>
          <a:prstGeom prst="rect">
            <a:avLst/>
          </a:prstGeom>
          <a:noFill/>
          <a:ln>
            <a:noFill/>
          </a:ln>
        </p:spPr>
      </p:pic>
      <p:pic>
        <p:nvPicPr>
          <p:cNvPr descr="A group of people standing in the grass&#10;&#10;Description generated with very high confidence" id="138" name="Google Shape;138;p18"/>
          <p:cNvPicPr preferRelativeResize="0"/>
          <p:nvPr/>
        </p:nvPicPr>
        <p:blipFill rotWithShape="1">
          <a:blip r:embed="rId4">
            <a:alphaModFix/>
          </a:blip>
          <a:srcRect b="0" l="0" r="0" t="0"/>
          <a:stretch/>
        </p:blipFill>
        <p:spPr>
          <a:xfrm>
            <a:off x="8460658" y="-27001"/>
            <a:ext cx="3759199" cy="2004067"/>
          </a:xfrm>
          <a:prstGeom prst="rect">
            <a:avLst/>
          </a:prstGeom>
          <a:noFill/>
          <a:ln>
            <a:noFill/>
          </a:ln>
        </p:spPr>
      </p:pic>
      <p:sp>
        <p:nvSpPr>
          <p:cNvPr id="139" name="Google Shape;139;p18"/>
          <p:cNvSpPr txBox="1"/>
          <p:nvPr>
            <p:ph idx="1" type="body"/>
          </p:nvPr>
        </p:nvSpPr>
        <p:spPr>
          <a:xfrm>
            <a:off x="1107446" y="850439"/>
            <a:ext cx="7184935" cy="5109971"/>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rgbClr val="3A3838"/>
              </a:buClr>
              <a:buSzPts val="2405"/>
              <a:buNone/>
            </a:pPr>
            <a:r>
              <a:rPr b="1" lang="en-IE" sz="2405">
                <a:solidFill>
                  <a:srgbClr val="3A3838"/>
                </a:solidFill>
              </a:rPr>
              <a:t>WHY SPONSOR AN AWARD?</a:t>
            </a:r>
            <a:endParaRPr sz="2590"/>
          </a:p>
          <a:p>
            <a:pPr indent="0" lvl="0" marL="0" rtl="0" algn="l">
              <a:lnSpc>
                <a:spcPct val="110000"/>
              </a:lnSpc>
              <a:spcBef>
                <a:spcPts val="1000"/>
              </a:spcBef>
              <a:spcAft>
                <a:spcPts val="0"/>
              </a:spcAft>
              <a:buClr>
                <a:srgbClr val="3A3838"/>
              </a:buClr>
              <a:buSzPts val="2220"/>
              <a:buNone/>
            </a:pPr>
            <a:r>
              <a:rPr lang="en-IE" sz="2220">
                <a:solidFill>
                  <a:srgbClr val="3A3838"/>
                </a:solidFill>
              </a:rPr>
              <a:t>Volunteers provide many key services that are often overlooked or under-acknowledged. </a:t>
            </a:r>
            <a:br>
              <a:rPr lang="en-IE" sz="2220">
                <a:solidFill>
                  <a:srgbClr val="3A3838"/>
                </a:solidFill>
              </a:rPr>
            </a:br>
            <a:endParaRPr sz="2220">
              <a:solidFill>
                <a:srgbClr val="3A3838"/>
              </a:solidFill>
            </a:endParaRPr>
          </a:p>
          <a:p>
            <a:pPr indent="0" lvl="0" marL="0" rtl="0" algn="l">
              <a:lnSpc>
                <a:spcPct val="110000"/>
              </a:lnSpc>
              <a:spcBef>
                <a:spcPts val="1000"/>
              </a:spcBef>
              <a:spcAft>
                <a:spcPts val="0"/>
              </a:spcAft>
              <a:buClr>
                <a:srgbClr val="3A3838"/>
              </a:buClr>
              <a:buSzPts val="2220"/>
              <a:buNone/>
            </a:pPr>
            <a:r>
              <a:rPr lang="en-IE" sz="2220">
                <a:solidFill>
                  <a:srgbClr val="3A3838"/>
                </a:solidFill>
              </a:rPr>
              <a:t>By sponsoring your chosen award your organisation will support our Volunteers while raising its profile in the Cork business community &amp; the benefits of Volunteering within your team.  </a:t>
            </a:r>
            <a:endParaRPr sz="2590">
              <a:solidFill>
                <a:srgbClr val="3A3838"/>
              </a:solidFill>
            </a:endParaRPr>
          </a:p>
          <a:p>
            <a:pPr indent="0" lvl="0" marL="0" rtl="0" algn="l">
              <a:lnSpc>
                <a:spcPct val="110000"/>
              </a:lnSpc>
              <a:spcBef>
                <a:spcPts val="1000"/>
              </a:spcBef>
              <a:spcAft>
                <a:spcPts val="0"/>
              </a:spcAft>
              <a:buClr>
                <a:schemeClr val="dk1"/>
              </a:buClr>
              <a:buSzPts val="2220"/>
              <a:buNone/>
            </a:pPr>
            <a:r>
              <a:t/>
            </a:r>
            <a:endParaRPr sz="2220">
              <a:solidFill>
                <a:srgbClr val="3A3838"/>
              </a:solidFill>
            </a:endParaRPr>
          </a:p>
          <a:p>
            <a:pPr indent="0" lvl="0" marL="0" rtl="0" algn="l">
              <a:lnSpc>
                <a:spcPct val="110000"/>
              </a:lnSpc>
              <a:spcBef>
                <a:spcPts val="1000"/>
              </a:spcBef>
              <a:spcAft>
                <a:spcPts val="0"/>
              </a:spcAft>
              <a:buClr>
                <a:srgbClr val="3A3838"/>
              </a:buClr>
              <a:buSzPts val="2220"/>
              <a:buNone/>
            </a:pPr>
            <a:r>
              <a:rPr lang="en-IE" sz="2220">
                <a:solidFill>
                  <a:srgbClr val="3A3838"/>
                </a:solidFill>
              </a:rPr>
              <a:t>You will toast to the future with our Volunteer Award Winners, the inspirational people who give so much back to their local communities in </a:t>
            </a:r>
            <a:r>
              <a:rPr b="1" lang="en-IE" sz="2220">
                <a:solidFill>
                  <a:srgbClr val="3A3838"/>
                </a:solidFill>
              </a:rPr>
              <a:t>Cork City </a:t>
            </a:r>
            <a:r>
              <a:rPr lang="en-IE" sz="2220">
                <a:solidFill>
                  <a:srgbClr val="3A3838"/>
                </a:solidFill>
              </a:rPr>
              <a:t>and </a:t>
            </a:r>
            <a:r>
              <a:rPr b="1" lang="en-IE" sz="2220">
                <a:solidFill>
                  <a:srgbClr val="3A3838"/>
                </a:solidFill>
              </a:rPr>
              <a:t>County</a:t>
            </a:r>
            <a:r>
              <a:rPr lang="en-IE" sz="2220">
                <a:solidFill>
                  <a:srgbClr val="3A3838"/>
                </a:solidFill>
              </a:rPr>
              <a:t>. </a:t>
            </a:r>
            <a:endParaRPr sz="2220">
              <a:solidFill>
                <a:srgbClr val="3A3838"/>
              </a:solidFill>
            </a:endParaRPr>
          </a:p>
          <a:p>
            <a:pPr indent="0" lvl="0" marL="0" rtl="0" algn="l">
              <a:lnSpc>
                <a:spcPct val="110000"/>
              </a:lnSpc>
              <a:spcBef>
                <a:spcPts val="1000"/>
              </a:spcBef>
              <a:spcAft>
                <a:spcPts val="0"/>
              </a:spcAft>
              <a:buClr>
                <a:schemeClr val="dk1"/>
              </a:buClr>
              <a:buSzPts val="2220"/>
              <a:buNone/>
            </a:pPr>
            <a:r>
              <a:t/>
            </a:r>
            <a:endParaRPr sz="2220">
              <a:solidFill>
                <a:srgbClr val="3A3838"/>
              </a:solidFill>
            </a:endParaRPr>
          </a:p>
          <a:p>
            <a:pPr indent="0" lvl="0" marL="0" rtl="0" algn="l">
              <a:lnSpc>
                <a:spcPct val="110000"/>
              </a:lnSpc>
              <a:spcBef>
                <a:spcPts val="1000"/>
              </a:spcBef>
              <a:spcAft>
                <a:spcPts val="0"/>
              </a:spcAft>
              <a:buClr>
                <a:schemeClr val="dk1"/>
              </a:buClr>
              <a:buSzPts val="2220"/>
              <a:buNone/>
            </a:pPr>
            <a:r>
              <a:t/>
            </a:r>
            <a:endParaRPr sz="2220">
              <a:solidFill>
                <a:srgbClr val="3A3838"/>
              </a:solidFill>
            </a:endParaRPr>
          </a:p>
          <a:p>
            <a:pPr indent="0" lvl="0" marL="0" rtl="0" algn="l">
              <a:lnSpc>
                <a:spcPct val="110000"/>
              </a:lnSpc>
              <a:spcBef>
                <a:spcPts val="1000"/>
              </a:spcBef>
              <a:spcAft>
                <a:spcPts val="0"/>
              </a:spcAft>
              <a:buClr>
                <a:schemeClr val="dk1"/>
              </a:buClr>
              <a:buSzPts val="2220"/>
              <a:buNone/>
            </a:pPr>
            <a:r>
              <a:t/>
            </a:r>
            <a:endParaRPr sz="2220">
              <a:solidFill>
                <a:srgbClr val="3A3838"/>
              </a:solidFill>
            </a:endParaRPr>
          </a:p>
          <a:p>
            <a:pPr indent="0" lvl="0" marL="0" rtl="0" algn="l">
              <a:lnSpc>
                <a:spcPct val="80000"/>
              </a:lnSpc>
              <a:spcBef>
                <a:spcPts val="1000"/>
              </a:spcBef>
              <a:spcAft>
                <a:spcPts val="0"/>
              </a:spcAft>
              <a:buClr>
                <a:schemeClr val="dk1"/>
              </a:buClr>
              <a:buSzPts val="3145"/>
              <a:buNone/>
            </a:pPr>
            <a:r>
              <a:t/>
            </a:r>
            <a:endParaRPr sz="3145">
              <a:solidFill>
                <a:srgbClr val="3A3838"/>
              </a:solidFill>
            </a:endParaRPr>
          </a:p>
          <a:p>
            <a:pPr indent="0" lvl="0" marL="0" rtl="0" algn="l">
              <a:lnSpc>
                <a:spcPct val="80000"/>
              </a:lnSpc>
              <a:spcBef>
                <a:spcPts val="1000"/>
              </a:spcBef>
              <a:spcAft>
                <a:spcPts val="0"/>
              </a:spcAft>
              <a:buClr>
                <a:schemeClr val="dk1"/>
              </a:buClr>
              <a:buSzPts val="2590"/>
              <a:buNone/>
            </a:pPr>
            <a:r>
              <a:t/>
            </a:r>
            <a:endParaRPr sz="2590">
              <a:solidFill>
                <a:srgbClr val="3A3838"/>
              </a:solidFill>
            </a:endParaRPr>
          </a:p>
          <a:p>
            <a:pPr indent="-64135" lvl="0" marL="228600" rtl="0" algn="l">
              <a:lnSpc>
                <a:spcPct val="80000"/>
              </a:lnSpc>
              <a:spcBef>
                <a:spcPts val="1000"/>
              </a:spcBef>
              <a:spcAft>
                <a:spcPts val="0"/>
              </a:spcAft>
              <a:buClr>
                <a:schemeClr val="dk1"/>
              </a:buClr>
              <a:buSzPts val="2590"/>
              <a:buNone/>
            </a:pPr>
            <a:r>
              <a:t/>
            </a:r>
            <a:endParaRPr sz="2590">
              <a:solidFill>
                <a:srgbClr val="3A3838"/>
              </a:solidFill>
            </a:endParaRPr>
          </a:p>
          <a:p>
            <a:pPr indent="0" lvl="0" marL="0" rtl="0" algn="l">
              <a:lnSpc>
                <a:spcPct val="80000"/>
              </a:lnSpc>
              <a:spcBef>
                <a:spcPts val="1000"/>
              </a:spcBef>
              <a:spcAft>
                <a:spcPts val="0"/>
              </a:spcAft>
              <a:buClr>
                <a:schemeClr val="dk1"/>
              </a:buClr>
              <a:buSzPts val="2590"/>
              <a:buNone/>
            </a:pPr>
            <a:r>
              <a:t/>
            </a:r>
            <a:endParaRPr sz="2590">
              <a:solidFill>
                <a:srgbClr val="3A3838"/>
              </a:solidFill>
            </a:endParaRPr>
          </a:p>
          <a:p>
            <a:pPr indent="-64135" lvl="0" marL="228600" rtl="0" algn="l">
              <a:lnSpc>
                <a:spcPct val="80000"/>
              </a:lnSpc>
              <a:spcBef>
                <a:spcPts val="1000"/>
              </a:spcBef>
              <a:spcAft>
                <a:spcPts val="0"/>
              </a:spcAft>
              <a:buClr>
                <a:schemeClr val="dk1"/>
              </a:buClr>
              <a:buSzPts val="2590"/>
              <a:buNone/>
            </a:pPr>
            <a:r>
              <a:t/>
            </a:r>
            <a:endParaRPr sz="2590">
              <a:solidFill>
                <a:srgbClr val="3A3838"/>
              </a:solidFill>
            </a:endParaRPr>
          </a:p>
          <a:p>
            <a:pPr indent="-64135" lvl="0" marL="228600" rtl="0" algn="l">
              <a:lnSpc>
                <a:spcPct val="80000"/>
              </a:lnSpc>
              <a:spcBef>
                <a:spcPts val="1000"/>
              </a:spcBef>
              <a:spcAft>
                <a:spcPts val="0"/>
              </a:spcAft>
              <a:buClr>
                <a:schemeClr val="dk1"/>
              </a:buClr>
              <a:buSzPts val="2590"/>
              <a:buNone/>
            </a:pPr>
            <a:r>
              <a:t/>
            </a:r>
            <a:endParaRPr sz="2590">
              <a:solidFill>
                <a:srgbClr val="3A3838"/>
              </a:solidFill>
            </a:endParaRPr>
          </a:p>
        </p:txBody>
      </p:sp>
      <p:pic>
        <p:nvPicPr>
          <p:cNvPr id="140" name="Google Shape;140;p18"/>
          <p:cNvPicPr preferRelativeResize="0"/>
          <p:nvPr/>
        </p:nvPicPr>
        <p:blipFill rotWithShape="1">
          <a:blip r:embed="rId3">
            <a:alphaModFix/>
          </a:blip>
          <a:srcRect b="0" l="0" r="0" t="0"/>
          <a:stretch/>
        </p:blipFill>
        <p:spPr>
          <a:xfrm rot="10800000">
            <a:off x="8614287" y="-40457"/>
            <a:ext cx="3594100" cy="1727200"/>
          </a:xfrm>
          <a:prstGeom prst="rect">
            <a:avLst/>
          </a:prstGeom>
          <a:noFill/>
          <a:ln>
            <a:noFill/>
          </a:ln>
        </p:spPr>
      </p:pic>
      <p:pic>
        <p:nvPicPr>
          <p:cNvPr descr="A group of people standing in the grass&#10;&#10;Description generated with very high confidence" id="141" name="Google Shape;141;p18"/>
          <p:cNvPicPr preferRelativeResize="0"/>
          <p:nvPr/>
        </p:nvPicPr>
        <p:blipFill rotWithShape="1">
          <a:blip r:embed="rId5">
            <a:alphaModFix/>
          </a:blip>
          <a:srcRect b="0" l="0" r="0" t="0"/>
          <a:stretch/>
        </p:blipFill>
        <p:spPr>
          <a:xfrm>
            <a:off x="8460658" y="1955577"/>
            <a:ext cx="3742812" cy="2176652"/>
          </a:xfrm>
          <a:prstGeom prst="rect">
            <a:avLst/>
          </a:prstGeom>
          <a:noFill/>
          <a:ln>
            <a:noFill/>
          </a:ln>
        </p:spPr>
      </p:pic>
      <p:pic>
        <p:nvPicPr>
          <p:cNvPr descr="A group of people standing in the grass&#10;&#10;Description generated with very high confidence" id="142" name="Google Shape;142;p18"/>
          <p:cNvPicPr preferRelativeResize="0"/>
          <p:nvPr/>
        </p:nvPicPr>
        <p:blipFill rotWithShape="1">
          <a:blip r:embed="rId6">
            <a:alphaModFix/>
          </a:blip>
          <a:srcRect b="-297" l="31672" r="12058" t="0"/>
          <a:stretch/>
        </p:blipFill>
        <p:spPr>
          <a:xfrm>
            <a:off x="8452466" y="4006715"/>
            <a:ext cx="3748314" cy="28676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9"/>
          <p:cNvSpPr txBox="1"/>
          <p:nvPr>
            <p:ph idx="1" type="body"/>
          </p:nvPr>
        </p:nvSpPr>
        <p:spPr>
          <a:xfrm>
            <a:off x="707509" y="1059325"/>
            <a:ext cx="8441169" cy="44460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IE" sz="1800"/>
              <a:t>We are currently seeking </a:t>
            </a:r>
            <a:r>
              <a:rPr b="1" lang="en-IE" sz="1800"/>
              <a:t>corporate sponsorship</a:t>
            </a:r>
            <a:r>
              <a:rPr lang="en-IE" sz="1800"/>
              <a:t> for the following awards;</a:t>
            </a:r>
            <a:endParaRPr sz="1800"/>
          </a:p>
          <a:p>
            <a:pPr indent="-457200" lvl="0" marL="457200" rtl="0" algn="l">
              <a:lnSpc>
                <a:spcPct val="90000"/>
              </a:lnSpc>
              <a:spcBef>
                <a:spcPts val="1000"/>
              </a:spcBef>
              <a:spcAft>
                <a:spcPts val="0"/>
              </a:spcAft>
              <a:buClr>
                <a:schemeClr val="dk1"/>
              </a:buClr>
              <a:buSzPts val="1800"/>
              <a:buFont typeface="Arial"/>
              <a:buChar char="•"/>
            </a:pPr>
            <a:r>
              <a:rPr lang="en-IE" sz="1800"/>
              <a:t>Volunteer of the Year - North Cork</a:t>
            </a:r>
            <a:endParaRPr sz="1800"/>
          </a:p>
          <a:p>
            <a:pPr indent="-457200" lvl="0" marL="457200" rtl="0" algn="l">
              <a:lnSpc>
                <a:spcPct val="90000"/>
              </a:lnSpc>
              <a:spcBef>
                <a:spcPts val="1000"/>
              </a:spcBef>
              <a:spcAft>
                <a:spcPts val="0"/>
              </a:spcAft>
              <a:buClr>
                <a:schemeClr val="dk1"/>
              </a:buClr>
              <a:buSzPts val="1800"/>
              <a:buFont typeface="Arial"/>
              <a:buChar char="•"/>
            </a:pPr>
            <a:r>
              <a:rPr lang="en-IE" sz="1800"/>
              <a:t>Volunteer of the Year - East Cork </a:t>
            </a:r>
            <a:endParaRPr sz="1800"/>
          </a:p>
          <a:p>
            <a:pPr indent="-457200" lvl="0" marL="457200" rtl="0" algn="l">
              <a:lnSpc>
                <a:spcPct val="90000"/>
              </a:lnSpc>
              <a:spcBef>
                <a:spcPts val="1000"/>
              </a:spcBef>
              <a:spcAft>
                <a:spcPts val="0"/>
              </a:spcAft>
              <a:buClr>
                <a:schemeClr val="dk1"/>
              </a:buClr>
              <a:buSzPts val="1800"/>
              <a:buFont typeface="Arial"/>
              <a:buChar char="•"/>
            </a:pPr>
            <a:r>
              <a:rPr lang="en-IE" sz="1800"/>
              <a:t>Volunteer of the Year - West Cork</a:t>
            </a:r>
            <a:r>
              <a:rPr lang="en-IE" sz="1800">
                <a:solidFill>
                  <a:srgbClr val="000000"/>
                </a:solidFill>
              </a:rPr>
              <a:t> </a:t>
            </a:r>
            <a:r>
              <a:rPr b="1" lang="en-IE" sz="1800">
                <a:solidFill>
                  <a:srgbClr val="000000"/>
                </a:solidFill>
              </a:rPr>
              <a:t>(Cramers Court Nursing Home)</a:t>
            </a:r>
            <a:endParaRPr sz="1800">
              <a:solidFill>
                <a:srgbClr val="000000"/>
              </a:solidFill>
            </a:endParaRPr>
          </a:p>
          <a:p>
            <a:pPr indent="-457200" lvl="0" marL="457200" rtl="0" algn="l">
              <a:lnSpc>
                <a:spcPct val="90000"/>
              </a:lnSpc>
              <a:spcBef>
                <a:spcPts val="1000"/>
              </a:spcBef>
              <a:spcAft>
                <a:spcPts val="0"/>
              </a:spcAft>
              <a:buClr>
                <a:schemeClr val="dk1"/>
              </a:buClr>
              <a:buSzPts val="1800"/>
              <a:buFont typeface="Arial"/>
              <a:buChar char="•"/>
            </a:pPr>
            <a:r>
              <a:rPr lang="en-IE" sz="1800"/>
              <a:t>Volunteer of the Year - North City </a:t>
            </a:r>
            <a:r>
              <a:rPr b="1" lang="en-IE" sz="1800"/>
              <a:t>(AIB)</a:t>
            </a:r>
            <a:endParaRPr sz="1800"/>
          </a:p>
          <a:p>
            <a:pPr indent="-457200" lvl="0" marL="457200" rtl="0" algn="l">
              <a:lnSpc>
                <a:spcPct val="90000"/>
              </a:lnSpc>
              <a:spcBef>
                <a:spcPts val="1000"/>
              </a:spcBef>
              <a:spcAft>
                <a:spcPts val="0"/>
              </a:spcAft>
              <a:buClr>
                <a:schemeClr val="dk1"/>
              </a:buClr>
              <a:buSzPts val="1800"/>
              <a:buFont typeface="Arial"/>
              <a:buChar char="•"/>
            </a:pPr>
            <a:r>
              <a:rPr lang="en-IE" sz="1800"/>
              <a:t>Volunteer of the Year -  South City</a:t>
            </a:r>
            <a:r>
              <a:rPr lang="en-IE" sz="1800">
                <a:solidFill>
                  <a:srgbClr val="000000"/>
                </a:solidFill>
              </a:rPr>
              <a:t> </a:t>
            </a:r>
            <a:r>
              <a:rPr b="1" lang="en-IE" sz="1800">
                <a:solidFill>
                  <a:srgbClr val="000000"/>
                </a:solidFill>
              </a:rPr>
              <a:t>(Douglas Contol &amp; Automation) </a:t>
            </a:r>
            <a:endParaRPr sz="1800">
              <a:solidFill>
                <a:srgbClr val="000000"/>
              </a:solidFill>
            </a:endParaRPr>
          </a:p>
          <a:p>
            <a:pPr indent="-457200" lvl="0" marL="457200" rtl="0" algn="l">
              <a:lnSpc>
                <a:spcPct val="90000"/>
              </a:lnSpc>
              <a:spcBef>
                <a:spcPts val="1000"/>
              </a:spcBef>
              <a:spcAft>
                <a:spcPts val="0"/>
              </a:spcAft>
              <a:buClr>
                <a:schemeClr val="dk1"/>
              </a:buClr>
              <a:buSzPts val="1800"/>
              <a:buFont typeface="Arial"/>
              <a:buChar char="•"/>
            </a:pPr>
            <a:r>
              <a:rPr lang="en-IE" sz="1800"/>
              <a:t>Volunteer of the Year – Youth Award</a:t>
            </a:r>
            <a:r>
              <a:rPr lang="en-IE" sz="1800">
                <a:solidFill>
                  <a:srgbClr val="FF0000"/>
                </a:solidFill>
              </a:rPr>
              <a:t> </a:t>
            </a:r>
            <a:r>
              <a:rPr lang="en-IE" sz="1800">
                <a:solidFill>
                  <a:srgbClr val="000000"/>
                </a:solidFill>
              </a:rPr>
              <a:t>(Under 18)</a:t>
            </a:r>
            <a:r>
              <a:rPr lang="en-IE" sz="1800">
                <a:solidFill>
                  <a:srgbClr val="FF0000"/>
                </a:solidFill>
              </a:rPr>
              <a:t> </a:t>
            </a:r>
            <a:r>
              <a:rPr b="1" lang="en-IE" sz="1800"/>
              <a:t>(OTTERBOX)</a:t>
            </a:r>
            <a:endParaRPr sz="1800"/>
          </a:p>
          <a:p>
            <a:pPr indent="-457200" lvl="0" marL="457200" rtl="0" algn="l">
              <a:lnSpc>
                <a:spcPct val="90000"/>
              </a:lnSpc>
              <a:spcBef>
                <a:spcPts val="1000"/>
              </a:spcBef>
              <a:spcAft>
                <a:spcPts val="0"/>
              </a:spcAft>
              <a:buClr>
                <a:schemeClr val="dk1"/>
              </a:buClr>
              <a:buSzPts val="1800"/>
              <a:buFont typeface="Arial"/>
              <a:buChar char="•"/>
            </a:pPr>
            <a:r>
              <a:rPr lang="en-IE" sz="1800"/>
              <a:t>Volunteer of the Year - Student Award (Third Level)</a:t>
            </a:r>
            <a:endParaRPr sz="1800"/>
          </a:p>
          <a:p>
            <a:pPr indent="-457200" lvl="0" marL="457200" rtl="0" algn="l">
              <a:lnSpc>
                <a:spcPct val="90000"/>
              </a:lnSpc>
              <a:spcBef>
                <a:spcPts val="1000"/>
              </a:spcBef>
              <a:spcAft>
                <a:spcPts val="0"/>
              </a:spcAft>
              <a:buClr>
                <a:schemeClr val="dk1"/>
              </a:buClr>
              <a:buSzPts val="1800"/>
              <a:buFont typeface="Arial"/>
              <a:buChar char="•"/>
            </a:pPr>
            <a:r>
              <a:rPr lang="en-IE" sz="1800"/>
              <a:t>Volunteer of the Year - Group Award</a:t>
            </a:r>
            <a:r>
              <a:rPr lang="en-IE" sz="1800">
                <a:solidFill>
                  <a:srgbClr val="000000"/>
                </a:solidFill>
              </a:rPr>
              <a:t> </a:t>
            </a:r>
            <a:r>
              <a:rPr b="1" lang="en-IE" sz="1800">
                <a:solidFill>
                  <a:srgbClr val="000000"/>
                </a:solidFill>
              </a:rPr>
              <a:t>(Cork City PPN)</a:t>
            </a:r>
            <a:endParaRPr sz="1800">
              <a:solidFill>
                <a:srgbClr val="000000"/>
              </a:solidFill>
            </a:endParaRPr>
          </a:p>
          <a:p>
            <a:pPr indent="-457200" lvl="0" marL="457200" rtl="0" algn="l">
              <a:lnSpc>
                <a:spcPct val="90000"/>
              </a:lnSpc>
              <a:spcBef>
                <a:spcPts val="1000"/>
              </a:spcBef>
              <a:spcAft>
                <a:spcPts val="0"/>
              </a:spcAft>
              <a:buClr>
                <a:schemeClr val="dk1"/>
              </a:buClr>
              <a:buSzPts val="1800"/>
              <a:buFont typeface="Arial"/>
              <a:buChar char="•"/>
            </a:pPr>
            <a:r>
              <a:rPr lang="en-IE" sz="1800"/>
              <a:t>Outstanding Lifetime Volunteer Achievement Award </a:t>
            </a:r>
            <a:r>
              <a:rPr b="1" lang="en-IE" sz="1800"/>
              <a:t>(First South Credit Union)</a:t>
            </a:r>
            <a:endParaRPr b="1" sz="1800"/>
          </a:p>
          <a:p>
            <a:pPr indent="-457200" lvl="0" marL="457200" rtl="0" algn="l">
              <a:lnSpc>
                <a:spcPct val="90000"/>
              </a:lnSpc>
              <a:spcBef>
                <a:spcPts val="1000"/>
              </a:spcBef>
              <a:spcAft>
                <a:spcPts val="0"/>
              </a:spcAft>
              <a:buClr>
                <a:schemeClr val="dk1"/>
              </a:buClr>
              <a:buSzPts val="1800"/>
              <a:buFont typeface="Arial"/>
              <a:buChar char="•"/>
            </a:pPr>
            <a:r>
              <a:rPr lang="en-IE" sz="1800"/>
              <a:t>Volunteer of the Year – Board Member </a:t>
            </a:r>
            <a:endParaRPr sz="1800"/>
          </a:p>
          <a:p>
            <a:pPr indent="-457200" lvl="0" marL="457200" rtl="0" algn="l">
              <a:lnSpc>
                <a:spcPct val="90000"/>
              </a:lnSpc>
              <a:spcBef>
                <a:spcPts val="1000"/>
              </a:spcBef>
              <a:spcAft>
                <a:spcPts val="0"/>
              </a:spcAft>
              <a:buClr>
                <a:schemeClr val="dk1"/>
              </a:buClr>
              <a:buSzPts val="1800"/>
              <a:buFont typeface="Arial"/>
              <a:buChar char="•"/>
            </a:pPr>
            <a:r>
              <a:rPr lang="en-IE" sz="1800"/>
              <a:t>Cork Volunteer of the year - </a:t>
            </a:r>
            <a:r>
              <a:rPr b="1" lang="en-IE" sz="1800"/>
              <a:t>(C103) </a:t>
            </a:r>
            <a:endParaRPr b="1" sz="1800"/>
          </a:p>
          <a:p>
            <a:pPr indent="-50800" lvl="0" marL="228600" rtl="0" algn="l">
              <a:lnSpc>
                <a:spcPct val="90000"/>
              </a:lnSpc>
              <a:spcBef>
                <a:spcPts val="1000"/>
              </a:spcBef>
              <a:spcAft>
                <a:spcPts val="0"/>
              </a:spcAft>
              <a:buClr>
                <a:schemeClr val="dk1"/>
              </a:buClr>
              <a:buSzPts val="2800"/>
              <a:buNone/>
            </a:pPr>
            <a:r>
              <a:t/>
            </a:r>
            <a:endParaRPr/>
          </a:p>
        </p:txBody>
      </p:sp>
      <p:pic>
        <p:nvPicPr>
          <p:cNvPr id="148" name="Google Shape;148;p19"/>
          <p:cNvPicPr preferRelativeResize="0"/>
          <p:nvPr/>
        </p:nvPicPr>
        <p:blipFill rotWithShape="1">
          <a:blip r:embed="rId3">
            <a:alphaModFix/>
          </a:blip>
          <a:srcRect b="0" l="24719" r="0" t="0"/>
          <a:stretch/>
        </p:blipFill>
        <p:spPr>
          <a:xfrm>
            <a:off x="8683989" y="17312"/>
            <a:ext cx="3513629" cy="2331329"/>
          </a:xfrm>
          <a:prstGeom prst="rect">
            <a:avLst/>
          </a:prstGeom>
          <a:noFill/>
          <a:ln>
            <a:noFill/>
          </a:ln>
        </p:spPr>
      </p:pic>
      <p:pic>
        <p:nvPicPr>
          <p:cNvPr id="149" name="Google Shape;149;p19"/>
          <p:cNvPicPr preferRelativeResize="0"/>
          <p:nvPr/>
        </p:nvPicPr>
        <p:blipFill rotWithShape="1">
          <a:blip r:embed="rId4">
            <a:alphaModFix/>
          </a:blip>
          <a:srcRect b="0" l="0" r="0" t="0"/>
          <a:stretch/>
        </p:blipFill>
        <p:spPr>
          <a:xfrm>
            <a:off x="8689489" y="2324041"/>
            <a:ext cx="3514061" cy="2337245"/>
          </a:xfrm>
          <a:prstGeom prst="rect">
            <a:avLst/>
          </a:prstGeom>
          <a:noFill/>
          <a:ln>
            <a:noFill/>
          </a:ln>
        </p:spPr>
      </p:pic>
      <p:pic>
        <p:nvPicPr>
          <p:cNvPr id="150" name="Google Shape;150;p19"/>
          <p:cNvPicPr preferRelativeResize="0"/>
          <p:nvPr/>
        </p:nvPicPr>
        <p:blipFill rotWithShape="1">
          <a:blip r:embed="rId5">
            <a:alphaModFix/>
          </a:blip>
          <a:srcRect b="0" l="0" r="0" t="0"/>
          <a:stretch/>
        </p:blipFill>
        <p:spPr>
          <a:xfrm rot="10800000">
            <a:off x="8597900" y="0"/>
            <a:ext cx="3594100" cy="1727200"/>
          </a:xfrm>
          <a:prstGeom prst="rect">
            <a:avLst/>
          </a:prstGeom>
          <a:noFill/>
          <a:ln>
            <a:noFill/>
          </a:ln>
        </p:spPr>
      </p:pic>
      <p:pic>
        <p:nvPicPr>
          <p:cNvPr descr="A screenshot of a cell phone&#10;&#10;Description generated with high confidence" id="151" name="Google Shape;151;p19"/>
          <p:cNvPicPr preferRelativeResize="0"/>
          <p:nvPr/>
        </p:nvPicPr>
        <p:blipFill rotWithShape="1">
          <a:blip r:embed="rId6">
            <a:alphaModFix/>
          </a:blip>
          <a:srcRect b="0" l="0" r="0" t="0"/>
          <a:stretch/>
        </p:blipFill>
        <p:spPr>
          <a:xfrm>
            <a:off x="10458874" y="5854458"/>
            <a:ext cx="1490361" cy="852443"/>
          </a:xfrm>
          <a:prstGeom prst="rect">
            <a:avLst/>
          </a:prstGeom>
          <a:noFill/>
          <a:ln>
            <a:noFill/>
          </a:ln>
        </p:spPr>
      </p:pic>
      <p:pic>
        <p:nvPicPr>
          <p:cNvPr descr="A group of people posing for the camera&#10;&#10;Description generated with very high confidence" id="152" name="Google Shape;152;p19"/>
          <p:cNvPicPr preferRelativeResize="0"/>
          <p:nvPr/>
        </p:nvPicPr>
        <p:blipFill rotWithShape="1">
          <a:blip r:embed="rId7">
            <a:alphaModFix/>
          </a:blip>
          <a:srcRect b="0" l="0" r="0" t="0"/>
          <a:stretch/>
        </p:blipFill>
        <p:spPr>
          <a:xfrm>
            <a:off x="8681884" y="4115187"/>
            <a:ext cx="3521587" cy="2560528"/>
          </a:xfrm>
          <a:prstGeom prst="rect">
            <a:avLst/>
          </a:prstGeom>
          <a:noFill/>
          <a:ln>
            <a:noFill/>
          </a:ln>
        </p:spPr>
      </p:pic>
      <p:sp>
        <p:nvSpPr>
          <p:cNvPr id="153" name="Google Shape;153;p19"/>
          <p:cNvSpPr txBox="1"/>
          <p:nvPr/>
        </p:nvSpPr>
        <p:spPr>
          <a:xfrm>
            <a:off x="711760" y="533446"/>
            <a:ext cx="10515600" cy="52495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lang="en-IE" sz="2800">
                <a:solidFill>
                  <a:schemeClr val="dk1"/>
                </a:solidFill>
                <a:latin typeface="Calibri"/>
                <a:ea typeface="Calibri"/>
                <a:cs typeface="Calibri"/>
                <a:sym typeface="Calibri"/>
              </a:rPr>
              <a:t>AWARDS</a:t>
            </a:r>
            <a:endParaRPr/>
          </a:p>
          <a:p>
            <a:pPr indent="-50800" lvl="0" marL="22860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pic>
        <p:nvPicPr>
          <p:cNvPr descr="A close up of a logo&#10;&#10;Description generated with very high confidence" id="154" name="Google Shape;154;p19"/>
          <p:cNvPicPr preferRelativeResize="0"/>
          <p:nvPr/>
        </p:nvPicPr>
        <p:blipFill rotWithShape="1">
          <a:blip r:embed="rId8">
            <a:alphaModFix/>
          </a:blip>
          <a:srcRect b="0" l="0" r="0" t="0"/>
          <a:stretch/>
        </p:blipFill>
        <p:spPr>
          <a:xfrm>
            <a:off x="4019472" y="5595153"/>
            <a:ext cx="1051890" cy="864060"/>
          </a:xfrm>
          <a:prstGeom prst="rect">
            <a:avLst/>
          </a:prstGeom>
          <a:noFill/>
          <a:ln>
            <a:noFill/>
          </a:ln>
        </p:spPr>
      </p:pic>
      <p:pic>
        <p:nvPicPr>
          <p:cNvPr descr="A close up of a logo&#10;&#10;Description generated with very high confidence" id="155" name="Google Shape;155;p19"/>
          <p:cNvPicPr preferRelativeResize="0"/>
          <p:nvPr/>
        </p:nvPicPr>
        <p:blipFill rotWithShape="1">
          <a:blip r:embed="rId9">
            <a:alphaModFix/>
          </a:blip>
          <a:srcRect b="0" l="0" r="0" t="0"/>
          <a:stretch/>
        </p:blipFill>
        <p:spPr>
          <a:xfrm>
            <a:off x="2967611" y="5595140"/>
            <a:ext cx="1051875" cy="1059883"/>
          </a:xfrm>
          <a:prstGeom prst="rect">
            <a:avLst/>
          </a:prstGeom>
          <a:noFill/>
          <a:ln>
            <a:noFill/>
          </a:ln>
        </p:spPr>
      </p:pic>
      <p:pic>
        <p:nvPicPr>
          <p:cNvPr id="156" name="Google Shape;156;p19"/>
          <p:cNvPicPr preferRelativeResize="0"/>
          <p:nvPr/>
        </p:nvPicPr>
        <p:blipFill rotWithShape="1">
          <a:blip r:embed="rId10">
            <a:alphaModFix/>
          </a:blip>
          <a:srcRect b="0" l="0" r="0" t="0"/>
          <a:stretch/>
        </p:blipFill>
        <p:spPr>
          <a:xfrm>
            <a:off x="5267926" y="5854447"/>
            <a:ext cx="605684" cy="608224"/>
          </a:xfrm>
          <a:prstGeom prst="rect">
            <a:avLst/>
          </a:prstGeom>
          <a:noFill/>
          <a:ln>
            <a:noFill/>
          </a:ln>
        </p:spPr>
      </p:pic>
      <p:pic>
        <p:nvPicPr>
          <p:cNvPr descr="A close up of a logo&#10;&#10;Description generated with very high confidence" id="157" name="Google Shape;157;p19"/>
          <p:cNvPicPr preferRelativeResize="0"/>
          <p:nvPr/>
        </p:nvPicPr>
        <p:blipFill rotWithShape="1">
          <a:blip r:embed="rId11">
            <a:alphaModFix/>
          </a:blip>
          <a:srcRect b="0" l="0" r="0" t="0"/>
          <a:stretch/>
        </p:blipFill>
        <p:spPr>
          <a:xfrm>
            <a:off x="6070187" y="5945984"/>
            <a:ext cx="1254518" cy="358200"/>
          </a:xfrm>
          <a:prstGeom prst="rect">
            <a:avLst/>
          </a:prstGeom>
          <a:noFill/>
          <a:ln>
            <a:noFill/>
          </a:ln>
        </p:spPr>
      </p:pic>
      <p:pic>
        <p:nvPicPr>
          <p:cNvPr id="158" name="Google Shape;158;p19"/>
          <p:cNvPicPr preferRelativeResize="0"/>
          <p:nvPr/>
        </p:nvPicPr>
        <p:blipFill>
          <a:blip r:embed="rId12">
            <a:alphaModFix/>
          </a:blip>
          <a:stretch>
            <a:fillRect/>
          </a:stretch>
        </p:blipFill>
        <p:spPr>
          <a:xfrm>
            <a:off x="631175" y="5945964"/>
            <a:ext cx="1051875" cy="358206"/>
          </a:xfrm>
          <a:prstGeom prst="rect">
            <a:avLst/>
          </a:prstGeom>
          <a:noFill/>
          <a:ln>
            <a:noFill/>
          </a:ln>
        </p:spPr>
      </p:pic>
      <p:pic>
        <p:nvPicPr>
          <p:cNvPr id="159" name="Google Shape;159;p19"/>
          <p:cNvPicPr preferRelativeResize="0"/>
          <p:nvPr/>
        </p:nvPicPr>
        <p:blipFill>
          <a:blip r:embed="rId13">
            <a:alphaModFix/>
          </a:blip>
          <a:stretch>
            <a:fillRect/>
          </a:stretch>
        </p:blipFill>
        <p:spPr>
          <a:xfrm>
            <a:off x="7521277" y="5722195"/>
            <a:ext cx="1051875" cy="805757"/>
          </a:xfrm>
          <a:prstGeom prst="rect">
            <a:avLst/>
          </a:prstGeom>
          <a:noFill/>
          <a:ln>
            <a:noFill/>
          </a:ln>
        </p:spPr>
      </p:pic>
      <p:pic>
        <p:nvPicPr>
          <p:cNvPr id="160" name="Google Shape;160;p19"/>
          <p:cNvPicPr preferRelativeResize="0"/>
          <p:nvPr/>
        </p:nvPicPr>
        <p:blipFill>
          <a:blip r:embed="rId14">
            <a:alphaModFix/>
          </a:blip>
          <a:stretch>
            <a:fillRect/>
          </a:stretch>
        </p:blipFill>
        <p:spPr>
          <a:xfrm>
            <a:off x="1743275" y="5676784"/>
            <a:ext cx="1051875" cy="8965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id="166" name="Google Shape;166;p20"/>
          <p:cNvPicPr preferRelativeResize="0"/>
          <p:nvPr/>
        </p:nvPicPr>
        <p:blipFill rotWithShape="1">
          <a:blip r:embed="rId3">
            <a:alphaModFix/>
          </a:blip>
          <a:srcRect b="0" l="0" r="0" t="0"/>
          <a:stretch/>
        </p:blipFill>
        <p:spPr>
          <a:xfrm>
            <a:off x="6285095" y="1931794"/>
            <a:ext cx="3187370" cy="2547986"/>
          </a:xfrm>
          <a:prstGeom prst="rect">
            <a:avLst/>
          </a:prstGeom>
          <a:noFill/>
          <a:ln>
            <a:noFill/>
          </a:ln>
        </p:spPr>
      </p:pic>
      <p:pic>
        <p:nvPicPr>
          <p:cNvPr id="167" name="Google Shape;167;p20"/>
          <p:cNvPicPr preferRelativeResize="0"/>
          <p:nvPr/>
        </p:nvPicPr>
        <p:blipFill rotWithShape="1">
          <a:blip r:embed="rId4">
            <a:alphaModFix/>
          </a:blip>
          <a:srcRect b="0" l="0" r="0" t="0"/>
          <a:stretch/>
        </p:blipFill>
        <p:spPr>
          <a:xfrm>
            <a:off x="2056755" y="2544986"/>
            <a:ext cx="3360643" cy="1492576"/>
          </a:xfrm>
          <a:prstGeom prst="rect">
            <a:avLst/>
          </a:prstGeom>
          <a:noFill/>
          <a:ln>
            <a:noFill/>
          </a:ln>
        </p:spPr>
      </p:pic>
      <p:sp>
        <p:nvSpPr>
          <p:cNvPr id="168" name="Google Shape;168;p20"/>
          <p:cNvSpPr/>
          <p:nvPr/>
        </p:nvSpPr>
        <p:spPr>
          <a:xfrm>
            <a:off x="4623906" y="1261783"/>
            <a:ext cx="2454839" cy="470000"/>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IE" sz="2400">
                <a:solidFill>
                  <a:srgbClr val="222222"/>
                </a:solidFill>
                <a:latin typeface="Calibri"/>
                <a:ea typeface="Calibri"/>
                <a:cs typeface="Calibri"/>
                <a:sym typeface="Calibri"/>
              </a:rPr>
              <a:t>MEDIA PARTNERS</a:t>
            </a:r>
            <a:endParaRPr sz="2400">
              <a:solidFill>
                <a:schemeClr val="dk1"/>
              </a:solidFill>
              <a:latin typeface="Calibri"/>
              <a:ea typeface="Calibri"/>
              <a:cs typeface="Calibri"/>
              <a:sym typeface="Calibri"/>
            </a:endParaRPr>
          </a:p>
        </p:txBody>
      </p:sp>
      <p:pic>
        <p:nvPicPr>
          <p:cNvPr id="169" name="Google Shape;169;p20"/>
          <p:cNvPicPr preferRelativeResize="0"/>
          <p:nvPr/>
        </p:nvPicPr>
        <p:blipFill rotWithShape="1">
          <a:blip r:embed="rId5">
            <a:alphaModFix/>
          </a:blip>
          <a:srcRect b="0" l="0" r="0" t="0"/>
          <a:stretch/>
        </p:blipFill>
        <p:spPr>
          <a:xfrm>
            <a:off x="0" y="5130800"/>
            <a:ext cx="3594100" cy="1727200"/>
          </a:xfrm>
          <a:prstGeom prst="rect">
            <a:avLst/>
          </a:prstGeom>
          <a:noFill/>
          <a:ln>
            <a:noFill/>
          </a:ln>
        </p:spPr>
      </p:pic>
      <p:pic>
        <p:nvPicPr>
          <p:cNvPr id="170" name="Google Shape;170;p20"/>
          <p:cNvPicPr preferRelativeResize="0"/>
          <p:nvPr/>
        </p:nvPicPr>
        <p:blipFill rotWithShape="1">
          <a:blip r:embed="rId5">
            <a:alphaModFix/>
          </a:blip>
          <a:srcRect b="0" l="0" r="0" t="0"/>
          <a:stretch/>
        </p:blipFill>
        <p:spPr>
          <a:xfrm rot="10800000">
            <a:off x="8597900" y="-40457"/>
            <a:ext cx="3594100" cy="1727200"/>
          </a:xfrm>
          <a:prstGeom prst="rect">
            <a:avLst/>
          </a:prstGeom>
          <a:noFill/>
          <a:ln>
            <a:noFill/>
          </a:ln>
        </p:spPr>
      </p:pic>
      <p:pic>
        <p:nvPicPr>
          <p:cNvPr descr="A screenshot of a cell phone&#10;&#10;Description generated with high confidence" id="171" name="Google Shape;171;p20"/>
          <p:cNvPicPr preferRelativeResize="0"/>
          <p:nvPr/>
        </p:nvPicPr>
        <p:blipFill rotWithShape="1">
          <a:blip r:embed="rId6">
            <a:alphaModFix/>
          </a:blip>
          <a:srcRect b="0" l="0" r="0" t="0"/>
          <a:stretch/>
        </p:blipFill>
        <p:spPr>
          <a:xfrm>
            <a:off x="10458874" y="5854458"/>
            <a:ext cx="1490361" cy="8524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pic>
        <p:nvPicPr>
          <p:cNvPr id="176" name="Google Shape;176;p21"/>
          <p:cNvPicPr preferRelativeResize="0"/>
          <p:nvPr/>
        </p:nvPicPr>
        <p:blipFill rotWithShape="1">
          <a:blip r:embed="rId3">
            <a:alphaModFix/>
          </a:blip>
          <a:srcRect b="0" l="0" r="0" t="0"/>
          <a:stretch/>
        </p:blipFill>
        <p:spPr>
          <a:xfrm>
            <a:off x="0" y="5130800"/>
            <a:ext cx="3594100" cy="1727200"/>
          </a:xfrm>
          <a:prstGeom prst="rect">
            <a:avLst/>
          </a:prstGeom>
          <a:noFill/>
          <a:ln>
            <a:noFill/>
          </a:ln>
        </p:spPr>
      </p:pic>
      <p:pic>
        <p:nvPicPr>
          <p:cNvPr id="177" name="Google Shape;177;p21"/>
          <p:cNvPicPr preferRelativeResize="0"/>
          <p:nvPr>
            <p:ph idx="1" type="body"/>
          </p:nvPr>
        </p:nvPicPr>
        <p:blipFill rotWithShape="1">
          <a:blip r:embed="rId4">
            <a:alphaModFix/>
          </a:blip>
          <a:srcRect b="0" l="0" r="0" t="0"/>
          <a:stretch/>
        </p:blipFill>
        <p:spPr>
          <a:xfrm>
            <a:off x="3957549" y="4905195"/>
            <a:ext cx="2023353" cy="891347"/>
          </a:xfrm>
          <a:prstGeom prst="rect">
            <a:avLst/>
          </a:prstGeom>
          <a:noFill/>
          <a:ln>
            <a:noFill/>
          </a:ln>
        </p:spPr>
      </p:pic>
      <p:pic>
        <p:nvPicPr>
          <p:cNvPr id="178" name="Google Shape;178;p21"/>
          <p:cNvPicPr preferRelativeResize="0"/>
          <p:nvPr/>
        </p:nvPicPr>
        <p:blipFill rotWithShape="1">
          <a:blip r:embed="rId5">
            <a:alphaModFix/>
          </a:blip>
          <a:srcRect b="0" l="0" r="0" t="0"/>
          <a:stretch/>
        </p:blipFill>
        <p:spPr>
          <a:xfrm>
            <a:off x="5875323" y="4663708"/>
            <a:ext cx="1709392" cy="1366371"/>
          </a:xfrm>
          <a:prstGeom prst="rect">
            <a:avLst/>
          </a:prstGeom>
          <a:noFill/>
          <a:ln>
            <a:noFill/>
          </a:ln>
        </p:spPr>
      </p:pic>
      <p:sp>
        <p:nvSpPr>
          <p:cNvPr id="179" name="Google Shape;179;p21"/>
          <p:cNvSpPr/>
          <p:nvPr/>
        </p:nvSpPr>
        <p:spPr>
          <a:xfrm>
            <a:off x="967138" y="1496142"/>
            <a:ext cx="9598439" cy="46628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1800"/>
              <a:buFont typeface="Arial"/>
              <a:buChar char="•"/>
            </a:pPr>
            <a:r>
              <a:rPr lang="en-IE" sz="1800">
                <a:solidFill>
                  <a:schemeClr val="dk1"/>
                </a:solidFill>
                <a:latin typeface="Calibri"/>
                <a:ea typeface="Calibri"/>
                <a:cs typeface="Calibri"/>
                <a:sym typeface="Calibri"/>
              </a:rPr>
              <a:t>Coverage in the lead-up to and after the awards on </a:t>
            </a:r>
            <a:r>
              <a:rPr b="1" lang="en-IE" sz="1800">
                <a:solidFill>
                  <a:schemeClr val="dk1"/>
                </a:solidFill>
                <a:latin typeface="Calibri"/>
                <a:ea typeface="Calibri"/>
                <a:cs typeface="Calibri"/>
                <a:sym typeface="Calibri"/>
              </a:rPr>
              <a:t>C103 and Cork Independent</a:t>
            </a:r>
            <a:r>
              <a:rPr lang="en-IE" sz="1800">
                <a:solidFill>
                  <a:schemeClr val="dk1"/>
                </a:solidFill>
                <a:latin typeface="Calibri"/>
                <a:ea typeface="Calibri"/>
                <a:cs typeface="Calibri"/>
                <a:sym typeface="Calibri"/>
              </a:rPr>
              <a:t> newspapers (and their social media platforms)</a:t>
            </a:r>
            <a:endParaRPr sz="1800">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1800"/>
              <a:buFont typeface="Arial"/>
              <a:buChar char="•"/>
            </a:pPr>
            <a:r>
              <a:rPr lang="en-IE" sz="1800">
                <a:solidFill>
                  <a:schemeClr val="dk1"/>
                </a:solidFill>
                <a:latin typeface="Calibri"/>
                <a:ea typeface="Calibri"/>
                <a:cs typeface="Calibri"/>
                <a:sym typeface="Calibri"/>
              </a:rPr>
              <a:t>Promotion of your business/service on Cork Volunteer Centre website and social media platforms.</a:t>
            </a:r>
            <a:endParaRPr sz="1800">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1800"/>
              <a:buFont typeface="Arial"/>
              <a:buChar char="•"/>
            </a:pPr>
            <a:r>
              <a:rPr lang="en-IE" sz="1800">
                <a:solidFill>
                  <a:schemeClr val="dk1"/>
                </a:solidFill>
                <a:latin typeface="Calibri"/>
                <a:ea typeface="Calibri"/>
                <a:cs typeface="Calibri"/>
                <a:sym typeface="Calibri"/>
              </a:rPr>
              <a:t>Raise your profile across the Community and Voluntary sector in Cork</a:t>
            </a:r>
            <a:endParaRPr sz="1800">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1800"/>
              <a:buFont typeface="Arial"/>
              <a:buChar char="•"/>
            </a:pPr>
            <a:r>
              <a:rPr lang="en-IE" sz="1800">
                <a:solidFill>
                  <a:schemeClr val="dk1"/>
                </a:solidFill>
                <a:latin typeface="Calibri"/>
                <a:ea typeface="Calibri"/>
                <a:cs typeface="Calibri"/>
                <a:sym typeface="Calibri"/>
              </a:rPr>
              <a:t>Cork Volunteer Centre is a registered charity therefore, companies can claim </a:t>
            </a:r>
            <a:r>
              <a:rPr b="1" lang="en-IE" sz="1800">
                <a:solidFill>
                  <a:schemeClr val="dk1"/>
                </a:solidFill>
                <a:latin typeface="Calibri"/>
                <a:ea typeface="Calibri"/>
                <a:cs typeface="Calibri"/>
                <a:sym typeface="Calibri"/>
              </a:rPr>
              <a:t>tax relief on donations (12.5% back)</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171450" lvl="0" marL="285750" marR="0" rtl="0" algn="l">
              <a:lnSpc>
                <a:spcPct val="150000"/>
              </a:lnSpc>
              <a:spcBef>
                <a:spcPts val="0"/>
              </a:spcBef>
              <a:spcAft>
                <a:spcPts val="0"/>
              </a:spcAft>
              <a:buClr>
                <a:schemeClr val="dk1"/>
              </a:buClr>
              <a:buSzPts val="1800"/>
              <a:buFont typeface="Arial"/>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0" name="Google Shape;180;p21"/>
          <p:cNvPicPr preferRelativeResize="0"/>
          <p:nvPr/>
        </p:nvPicPr>
        <p:blipFill rotWithShape="1">
          <a:blip r:embed="rId3">
            <a:alphaModFix/>
          </a:blip>
          <a:srcRect b="0" l="0" r="0" t="0"/>
          <a:stretch/>
        </p:blipFill>
        <p:spPr>
          <a:xfrm rot="10800000">
            <a:off x="8641443" y="0"/>
            <a:ext cx="3594100" cy="1727200"/>
          </a:xfrm>
          <a:prstGeom prst="rect">
            <a:avLst/>
          </a:prstGeom>
          <a:noFill/>
          <a:ln>
            <a:noFill/>
          </a:ln>
        </p:spPr>
      </p:pic>
      <p:pic>
        <p:nvPicPr>
          <p:cNvPr id="181" name="Google Shape;181;p21"/>
          <p:cNvPicPr preferRelativeResize="0"/>
          <p:nvPr/>
        </p:nvPicPr>
        <p:blipFill rotWithShape="1">
          <a:blip r:embed="rId6">
            <a:alphaModFix/>
          </a:blip>
          <a:srcRect b="0" l="0" r="0" t="0"/>
          <a:stretch/>
        </p:blipFill>
        <p:spPr>
          <a:xfrm>
            <a:off x="10458874" y="5854458"/>
            <a:ext cx="1490361" cy="852443"/>
          </a:xfrm>
          <a:prstGeom prst="rect">
            <a:avLst/>
          </a:prstGeom>
          <a:noFill/>
          <a:ln>
            <a:noFill/>
          </a:ln>
        </p:spPr>
      </p:pic>
      <p:sp>
        <p:nvSpPr>
          <p:cNvPr id="182" name="Google Shape;182;p21"/>
          <p:cNvSpPr txBox="1"/>
          <p:nvPr/>
        </p:nvSpPr>
        <p:spPr>
          <a:xfrm>
            <a:off x="937308" y="982592"/>
            <a:ext cx="10515600" cy="52495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lang="en-IE" sz="2800">
                <a:solidFill>
                  <a:schemeClr val="dk1"/>
                </a:solidFill>
                <a:latin typeface="Calibri"/>
                <a:ea typeface="Calibri"/>
                <a:cs typeface="Calibri"/>
                <a:sym typeface="Calibri"/>
              </a:rPr>
              <a:t>PR &amp; MARKETING OPPORTUNITIES </a:t>
            </a:r>
            <a:r>
              <a:rPr b="1" i="1" lang="en-IE" sz="2800">
                <a:solidFill>
                  <a:schemeClr val="dk1"/>
                </a:solidFill>
                <a:latin typeface="Calibri"/>
                <a:ea typeface="Calibri"/>
                <a:cs typeface="Calibri"/>
                <a:sym typeface="Calibri"/>
              </a:rPr>
              <a:t>for you</a:t>
            </a:r>
            <a:endParaRPr i="1" sz="2800">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i="1" sz="28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